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7" r:id="rId2"/>
    <p:sldId id="256" r:id="rId3"/>
    <p:sldId id="258" r:id="rId4"/>
    <p:sldId id="260" r:id="rId5"/>
    <p:sldId id="265" r:id="rId6"/>
    <p:sldId id="261" r:id="rId7"/>
    <p:sldId id="266" r:id="rId8"/>
    <p:sldId id="267" r:id="rId9"/>
    <p:sldId id="268" r:id="rId10"/>
    <p:sldId id="262" r:id="rId11"/>
    <p:sldId id="269" r:id="rId12"/>
    <p:sldId id="270" r:id="rId13"/>
    <p:sldId id="263" r:id="rId14"/>
  </p:sldIdLst>
  <p:sldSz cx="9144000" cy="6858000" type="screen4x3"/>
  <p:notesSz cx="6858000" cy="9144000"/>
  <p:defaultTextStyle>
    <a:defPPr>
      <a:defRPr lang="es-ES_trad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921D1A"/>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68" d="100"/>
          <a:sy n="68" d="100"/>
        </p:scale>
        <p:origin x="-336" y="6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es-ES_tradnl" smtClean="0"/>
              <a:t>Clic para editar título</a:t>
            </a:r>
            <a:endParaRPr lang="es-ES_tradnl"/>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lang="es-ES_tradnl"/>
          </a:p>
        </p:txBody>
      </p:sp>
      <p:sp>
        <p:nvSpPr>
          <p:cNvPr id="4" name="Marcador de fecha 3"/>
          <p:cNvSpPr>
            <a:spLocks noGrp="1"/>
          </p:cNvSpPr>
          <p:nvPr>
            <p:ph type="dt" sz="half" idx="10"/>
          </p:nvPr>
        </p:nvSpPr>
        <p:spPr/>
        <p:txBody>
          <a:bodyPr/>
          <a:lstStyle/>
          <a:p>
            <a:fld id="{13B66C8D-E80E-E542-9227-54FAE565FDD3}" type="datetimeFigureOut">
              <a:rPr lang="es-ES_tradnl" smtClean="0"/>
              <a:pPr/>
              <a:t>30/05/2013</a:t>
            </a:fld>
            <a:endParaRPr lang="es-ES_tradnl"/>
          </a:p>
        </p:txBody>
      </p:sp>
      <p:sp>
        <p:nvSpPr>
          <p:cNvPr id="5" name="Marcador de pie de página 4"/>
          <p:cNvSpPr>
            <a:spLocks noGrp="1"/>
          </p:cNvSpPr>
          <p:nvPr>
            <p:ph type="ftr" sz="quarter" idx="11"/>
          </p:nvPr>
        </p:nvSpPr>
        <p:spPr/>
        <p:txBody>
          <a:bodyPr/>
          <a:lstStyle/>
          <a:p>
            <a:endParaRPr lang="es-ES_tradnl"/>
          </a:p>
        </p:txBody>
      </p:sp>
      <p:sp>
        <p:nvSpPr>
          <p:cNvPr id="6" name="Marcador de número de diapositiva 5"/>
          <p:cNvSpPr>
            <a:spLocks noGrp="1"/>
          </p:cNvSpPr>
          <p:nvPr>
            <p:ph type="sldNum" sz="quarter" idx="12"/>
          </p:nvPr>
        </p:nvSpPr>
        <p:spPr/>
        <p:txBody>
          <a:bodyPr/>
          <a:lstStyle/>
          <a:p>
            <a:fld id="{FC22248D-F9A8-EF4A-A9EB-42469D013FB8}" type="slidenum">
              <a:rPr lang="es-ES_tradnl" smtClean="0"/>
              <a:pPr/>
              <a:t>‹Nº›</a:t>
            </a:fld>
            <a:endParaRPr lang="es-ES_trad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_tradnl"/>
          </a:p>
        </p:txBody>
      </p:sp>
      <p:sp>
        <p:nvSpPr>
          <p:cNvPr id="3" name="Marcador de texto vertical 2"/>
          <p:cNvSpPr>
            <a:spLocks noGrp="1"/>
          </p:cNvSpPr>
          <p:nvPr>
            <p:ph type="body" orient="vert" idx="1"/>
          </p:nvPr>
        </p:nvSpPr>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4" name="Marcador de fecha 3"/>
          <p:cNvSpPr>
            <a:spLocks noGrp="1"/>
          </p:cNvSpPr>
          <p:nvPr>
            <p:ph type="dt" sz="half" idx="10"/>
          </p:nvPr>
        </p:nvSpPr>
        <p:spPr/>
        <p:txBody>
          <a:bodyPr/>
          <a:lstStyle/>
          <a:p>
            <a:fld id="{13B66C8D-E80E-E542-9227-54FAE565FDD3}" type="datetimeFigureOut">
              <a:rPr lang="es-ES_tradnl" smtClean="0"/>
              <a:pPr/>
              <a:t>30/05/2013</a:t>
            </a:fld>
            <a:endParaRPr lang="es-ES_tradnl"/>
          </a:p>
        </p:txBody>
      </p:sp>
      <p:sp>
        <p:nvSpPr>
          <p:cNvPr id="5" name="Marcador de pie de página 4"/>
          <p:cNvSpPr>
            <a:spLocks noGrp="1"/>
          </p:cNvSpPr>
          <p:nvPr>
            <p:ph type="ftr" sz="quarter" idx="11"/>
          </p:nvPr>
        </p:nvSpPr>
        <p:spPr/>
        <p:txBody>
          <a:bodyPr/>
          <a:lstStyle/>
          <a:p>
            <a:endParaRPr lang="es-ES_tradnl"/>
          </a:p>
        </p:txBody>
      </p:sp>
      <p:sp>
        <p:nvSpPr>
          <p:cNvPr id="6" name="Marcador de número de diapositiva 5"/>
          <p:cNvSpPr>
            <a:spLocks noGrp="1"/>
          </p:cNvSpPr>
          <p:nvPr>
            <p:ph type="sldNum" sz="quarter" idx="12"/>
          </p:nvPr>
        </p:nvSpPr>
        <p:spPr/>
        <p:txBody>
          <a:bodyPr/>
          <a:lstStyle/>
          <a:p>
            <a:fld id="{FC22248D-F9A8-EF4A-A9EB-42469D013FB8}" type="slidenum">
              <a:rPr lang="es-ES_tradnl" smtClean="0"/>
              <a:pPr/>
              <a:t>‹Nº›</a:t>
            </a:fld>
            <a:endParaRPr lang="es-ES_trad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es-ES_tradnl" smtClean="0"/>
              <a:t>Clic para editar título</a:t>
            </a:r>
            <a:endParaRPr lang="es-ES_tradnl"/>
          </a:p>
        </p:txBody>
      </p:sp>
      <p:sp>
        <p:nvSpPr>
          <p:cNvPr id="3" name="Marcador de texto vertical 2"/>
          <p:cNvSpPr>
            <a:spLocks noGrp="1"/>
          </p:cNvSpPr>
          <p:nvPr>
            <p:ph type="body" orient="vert" idx="1"/>
          </p:nvPr>
        </p:nvSpPr>
        <p:spPr>
          <a:xfrm>
            <a:off x="457200" y="274638"/>
            <a:ext cx="6019800" cy="5851525"/>
          </a:xfrm>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4" name="Marcador de fecha 3"/>
          <p:cNvSpPr>
            <a:spLocks noGrp="1"/>
          </p:cNvSpPr>
          <p:nvPr>
            <p:ph type="dt" sz="half" idx="10"/>
          </p:nvPr>
        </p:nvSpPr>
        <p:spPr/>
        <p:txBody>
          <a:bodyPr/>
          <a:lstStyle/>
          <a:p>
            <a:fld id="{13B66C8D-E80E-E542-9227-54FAE565FDD3}" type="datetimeFigureOut">
              <a:rPr lang="es-ES_tradnl" smtClean="0"/>
              <a:pPr/>
              <a:t>30/05/2013</a:t>
            </a:fld>
            <a:endParaRPr lang="es-ES_tradnl"/>
          </a:p>
        </p:txBody>
      </p:sp>
      <p:sp>
        <p:nvSpPr>
          <p:cNvPr id="5" name="Marcador de pie de página 4"/>
          <p:cNvSpPr>
            <a:spLocks noGrp="1"/>
          </p:cNvSpPr>
          <p:nvPr>
            <p:ph type="ftr" sz="quarter" idx="11"/>
          </p:nvPr>
        </p:nvSpPr>
        <p:spPr/>
        <p:txBody>
          <a:bodyPr/>
          <a:lstStyle/>
          <a:p>
            <a:endParaRPr lang="es-ES_tradnl"/>
          </a:p>
        </p:txBody>
      </p:sp>
      <p:sp>
        <p:nvSpPr>
          <p:cNvPr id="6" name="Marcador de número de diapositiva 5"/>
          <p:cNvSpPr>
            <a:spLocks noGrp="1"/>
          </p:cNvSpPr>
          <p:nvPr>
            <p:ph type="sldNum" sz="quarter" idx="12"/>
          </p:nvPr>
        </p:nvSpPr>
        <p:spPr/>
        <p:txBody>
          <a:bodyPr/>
          <a:lstStyle/>
          <a:p>
            <a:fld id="{FC22248D-F9A8-EF4A-A9EB-42469D013FB8}" type="slidenum">
              <a:rPr lang="es-ES_tradnl" smtClean="0"/>
              <a:pPr/>
              <a:t>‹Nº›</a:t>
            </a:fld>
            <a:endParaRPr lang="es-ES_trad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_tradnl"/>
          </a:p>
        </p:txBody>
      </p:sp>
      <p:sp>
        <p:nvSpPr>
          <p:cNvPr id="3" name="Marcador de contenido 2"/>
          <p:cNvSpPr>
            <a:spLocks noGrp="1"/>
          </p:cNvSpPr>
          <p:nvPr>
            <p:ph idx="1"/>
          </p:nvPr>
        </p:nvSpPr>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4" name="Marcador de fecha 3"/>
          <p:cNvSpPr>
            <a:spLocks noGrp="1"/>
          </p:cNvSpPr>
          <p:nvPr>
            <p:ph type="dt" sz="half" idx="10"/>
          </p:nvPr>
        </p:nvSpPr>
        <p:spPr/>
        <p:txBody>
          <a:bodyPr/>
          <a:lstStyle/>
          <a:p>
            <a:fld id="{13B66C8D-E80E-E542-9227-54FAE565FDD3}" type="datetimeFigureOut">
              <a:rPr lang="es-ES_tradnl" smtClean="0"/>
              <a:pPr/>
              <a:t>30/05/2013</a:t>
            </a:fld>
            <a:endParaRPr lang="es-ES_tradnl"/>
          </a:p>
        </p:txBody>
      </p:sp>
      <p:sp>
        <p:nvSpPr>
          <p:cNvPr id="5" name="Marcador de pie de página 4"/>
          <p:cNvSpPr>
            <a:spLocks noGrp="1"/>
          </p:cNvSpPr>
          <p:nvPr>
            <p:ph type="ftr" sz="quarter" idx="11"/>
          </p:nvPr>
        </p:nvSpPr>
        <p:spPr/>
        <p:txBody>
          <a:bodyPr/>
          <a:lstStyle/>
          <a:p>
            <a:endParaRPr lang="es-ES_tradnl"/>
          </a:p>
        </p:txBody>
      </p:sp>
      <p:sp>
        <p:nvSpPr>
          <p:cNvPr id="6" name="Marcador de número de diapositiva 5"/>
          <p:cNvSpPr>
            <a:spLocks noGrp="1"/>
          </p:cNvSpPr>
          <p:nvPr>
            <p:ph type="sldNum" sz="quarter" idx="12"/>
          </p:nvPr>
        </p:nvSpPr>
        <p:spPr/>
        <p:txBody>
          <a:bodyPr/>
          <a:lstStyle/>
          <a:p>
            <a:fld id="{FC22248D-F9A8-EF4A-A9EB-42469D013FB8}" type="slidenum">
              <a:rPr lang="es-ES_tradnl" smtClean="0"/>
              <a:pPr/>
              <a:t>‹Nº›</a:t>
            </a:fld>
            <a:endParaRPr lang="es-ES_trad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es-ES_tradnl" smtClean="0"/>
              <a:t>Clic para editar título</a:t>
            </a:r>
            <a:endParaRPr lang="es-ES_tradnl"/>
          </a:p>
        </p:txBody>
      </p:sp>
      <p:sp>
        <p:nvSpPr>
          <p:cNvPr id="3" name="Marcador de tex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4" name="Marcador de fecha 3"/>
          <p:cNvSpPr>
            <a:spLocks noGrp="1"/>
          </p:cNvSpPr>
          <p:nvPr>
            <p:ph type="dt" sz="half" idx="10"/>
          </p:nvPr>
        </p:nvSpPr>
        <p:spPr/>
        <p:txBody>
          <a:bodyPr/>
          <a:lstStyle/>
          <a:p>
            <a:fld id="{13B66C8D-E80E-E542-9227-54FAE565FDD3}" type="datetimeFigureOut">
              <a:rPr lang="es-ES_tradnl" smtClean="0"/>
              <a:pPr/>
              <a:t>30/05/2013</a:t>
            </a:fld>
            <a:endParaRPr lang="es-ES_tradnl"/>
          </a:p>
        </p:txBody>
      </p:sp>
      <p:sp>
        <p:nvSpPr>
          <p:cNvPr id="5" name="Marcador de pie de página 4"/>
          <p:cNvSpPr>
            <a:spLocks noGrp="1"/>
          </p:cNvSpPr>
          <p:nvPr>
            <p:ph type="ftr" sz="quarter" idx="11"/>
          </p:nvPr>
        </p:nvSpPr>
        <p:spPr/>
        <p:txBody>
          <a:bodyPr/>
          <a:lstStyle/>
          <a:p>
            <a:endParaRPr lang="es-ES_tradnl"/>
          </a:p>
        </p:txBody>
      </p:sp>
      <p:sp>
        <p:nvSpPr>
          <p:cNvPr id="6" name="Marcador de número de diapositiva 5"/>
          <p:cNvSpPr>
            <a:spLocks noGrp="1"/>
          </p:cNvSpPr>
          <p:nvPr>
            <p:ph type="sldNum" sz="quarter" idx="12"/>
          </p:nvPr>
        </p:nvSpPr>
        <p:spPr/>
        <p:txBody>
          <a:bodyPr/>
          <a:lstStyle/>
          <a:p>
            <a:fld id="{FC22248D-F9A8-EF4A-A9EB-42469D013FB8}" type="slidenum">
              <a:rPr lang="es-ES_tradnl" smtClean="0"/>
              <a:pPr/>
              <a:t>‹Nº›</a:t>
            </a:fld>
            <a:endParaRPr lang="es-ES_trad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_tradnl"/>
          </a:p>
        </p:txBody>
      </p:sp>
      <p:sp>
        <p:nvSpPr>
          <p:cNvPr id="3" name="Marcador de contenid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4" name="Marcador de contenid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5" name="Marcador de fecha 4"/>
          <p:cNvSpPr>
            <a:spLocks noGrp="1"/>
          </p:cNvSpPr>
          <p:nvPr>
            <p:ph type="dt" sz="half" idx="10"/>
          </p:nvPr>
        </p:nvSpPr>
        <p:spPr/>
        <p:txBody>
          <a:bodyPr/>
          <a:lstStyle/>
          <a:p>
            <a:fld id="{13B66C8D-E80E-E542-9227-54FAE565FDD3}" type="datetimeFigureOut">
              <a:rPr lang="es-ES_tradnl" smtClean="0"/>
              <a:pPr/>
              <a:t>30/05/2013</a:t>
            </a:fld>
            <a:endParaRPr lang="es-ES_tradnl"/>
          </a:p>
        </p:txBody>
      </p:sp>
      <p:sp>
        <p:nvSpPr>
          <p:cNvPr id="6" name="Marcador de pie de página 5"/>
          <p:cNvSpPr>
            <a:spLocks noGrp="1"/>
          </p:cNvSpPr>
          <p:nvPr>
            <p:ph type="ftr" sz="quarter" idx="11"/>
          </p:nvPr>
        </p:nvSpPr>
        <p:spPr/>
        <p:txBody>
          <a:bodyPr/>
          <a:lstStyle/>
          <a:p>
            <a:endParaRPr lang="es-ES_tradnl"/>
          </a:p>
        </p:txBody>
      </p:sp>
      <p:sp>
        <p:nvSpPr>
          <p:cNvPr id="7" name="Marcador de número de diapositiva 6"/>
          <p:cNvSpPr>
            <a:spLocks noGrp="1"/>
          </p:cNvSpPr>
          <p:nvPr>
            <p:ph type="sldNum" sz="quarter" idx="12"/>
          </p:nvPr>
        </p:nvSpPr>
        <p:spPr/>
        <p:txBody>
          <a:bodyPr/>
          <a:lstStyle/>
          <a:p>
            <a:fld id="{FC22248D-F9A8-EF4A-A9EB-42469D013FB8}" type="slidenum">
              <a:rPr lang="es-ES_tradnl" smtClean="0"/>
              <a:pPr/>
              <a:t>‹Nº›</a:t>
            </a:fld>
            <a:endParaRPr lang="es-ES_trad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es-ES_tradnl" smtClean="0"/>
              <a:t>Clic para editar título</a:t>
            </a:r>
            <a:endParaRPr lang="es-ES_tradnl"/>
          </a:p>
        </p:txBody>
      </p:sp>
      <p:sp>
        <p:nvSpPr>
          <p:cNvPr id="3" name="Marcador de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Marcador de conteni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5" name="Marcador de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Marcador de conteni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7" name="Marcador de fecha 6"/>
          <p:cNvSpPr>
            <a:spLocks noGrp="1"/>
          </p:cNvSpPr>
          <p:nvPr>
            <p:ph type="dt" sz="half" idx="10"/>
          </p:nvPr>
        </p:nvSpPr>
        <p:spPr/>
        <p:txBody>
          <a:bodyPr/>
          <a:lstStyle/>
          <a:p>
            <a:fld id="{13B66C8D-E80E-E542-9227-54FAE565FDD3}" type="datetimeFigureOut">
              <a:rPr lang="es-ES_tradnl" smtClean="0"/>
              <a:pPr/>
              <a:t>30/05/2013</a:t>
            </a:fld>
            <a:endParaRPr lang="es-ES_tradnl"/>
          </a:p>
        </p:txBody>
      </p:sp>
      <p:sp>
        <p:nvSpPr>
          <p:cNvPr id="8" name="Marcador de pie de página 7"/>
          <p:cNvSpPr>
            <a:spLocks noGrp="1"/>
          </p:cNvSpPr>
          <p:nvPr>
            <p:ph type="ftr" sz="quarter" idx="11"/>
          </p:nvPr>
        </p:nvSpPr>
        <p:spPr/>
        <p:txBody>
          <a:bodyPr/>
          <a:lstStyle/>
          <a:p>
            <a:endParaRPr lang="es-ES_tradnl"/>
          </a:p>
        </p:txBody>
      </p:sp>
      <p:sp>
        <p:nvSpPr>
          <p:cNvPr id="9" name="Marcador de número de diapositiva 8"/>
          <p:cNvSpPr>
            <a:spLocks noGrp="1"/>
          </p:cNvSpPr>
          <p:nvPr>
            <p:ph type="sldNum" sz="quarter" idx="12"/>
          </p:nvPr>
        </p:nvSpPr>
        <p:spPr/>
        <p:txBody>
          <a:bodyPr/>
          <a:lstStyle/>
          <a:p>
            <a:fld id="{FC22248D-F9A8-EF4A-A9EB-42469D013FB8}" type="slidenum">
              <a:rPr lang="es-ES_tradnl" smtClean="0"/>
              <a:pPr/>
              <a:t>‹Nº›</a:t>
            </a:fld>
            <a:endParaRPr lang="es-ES_trad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_tradnl"/>
          </a:p>
        </p:txBody>
      </p:sp>
      <p:sp>
        <p:nvSpPr>
          <p:cNvPr id="3" name="Marcador de fecha 2"/>
          <p:cNvSpPr>
            <a:spLocks noGrp="1"/>
          </p:cNvSpPr>
          <p:nvPr>
            <p:ph type="dt" sz="half" idx="10"/>
          </p:nvPr>
        </p:nvSpPr>
        <p:spPr/>
        <p:txBody>
          <a:bodyPr/>
          <a:lstStyle/>
          <a:p>
            <a:fld id="{13B66C8D-E80E-E542-9227-54FAE565FDD3}" type="datetimeFigureOut">
              <a:rPr lang="es-ES_tradnl" smtClean="0"/>
              <a:pPr/>
              <a:t>30/05/2013</a:t>
            </a:fld>
            <a:endParaRPr lang="es-ES_tradnl"/>
          </a:p>
        </p:txBody>
      </p:sp>
      <p:sp>
        <p:nvSpPr>
          <p:cNvPr id="4" name="Marcador de pie de página 3"/>
          <p:cNvSpPr>
            <a:spLocks noGrp="1"/>
          </p:cNvSpPr>
          <p:nvPr>
            <p:ph type="ftr" sz="quarter" idx="11"/>
          </p:nvPr>
        </p:nvSpPr>
        <p:spPr/>
        <p:txBody>
          <a:bodyPr/>
          <a:lstStyle/>
          <a:p>
            <a:endParaRPr lang="es-ES_tradnl"/>
          </a:p>
        </p:txBody>
      </p:sp>
      <p:sp>
        <p:nvSpPr>
          <p:cNvPr id="5" name="Marcador de número de diapositiva 4"/>
          <p:cNvSpPr>
            <a:spLocks noGrp="1"/>
          </p:cNvSpPr>
          <p:nvPr>
            <p:ph type="sldNum" sz="quarter" idx="12"/>
          </p:nvPr>
        </p:nvSpPr>
        <p:spPr/>
        <p:txBody>
          <a:bodyPr/>
          <a:lstStyle/>
          <a:p>
            <a:fld id="{FC22248D-F9A8-EF4A-A9EB-42469D013FB8}" type="slidenum">
              <a:rPr lang="es-ES_tradnl" smtClean="0"/>
              <a:pPr/>
              <a:t>‹Nº›</a:t>
            </a:fld>
            <a:endParaRPr lang="es-ES_trad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13B66C8D-E80E-E542-9227-54FAE565FDD3}" type="datetimeFigureOut">
              <a:rPr lang="es-ES_tradnl" smtClean="0"/>
              <a:pPr/>
              <a:t>30/05/2013</a:t>
            </a:fld>
            <a:endParaRPr lang="es-ES_tradnl"/>
          </a:p>
        </p:txBody>
      </p:sp>
      <p:sp>
        <p:nvSpPr>
          <p:cNvPr id="3" name="Marcador de pie de página 2"/>
          <p:cNvSpPr>
            <a:spLocks noGrp="1"/>
          </p:cNvSpPr>
          <p:nvPr>
            <p:ph type="ftr" sz="quarter" idx="11"/>
          </p:nvPr>
        </p:nvSpPr>
        <p:spPr/>
        <p:txBody>
          <a:bodyPr/>
          <a:lstStyle/>
          <a:p>
            <a:endParaRPr lang="es-ES_tradnl"/>
          </a:p>
        </p:txBody>
      </p:sp>
      <p:sp>
        <p:nvSpPr>
          <p:cNvPr id="4" name="Marcador de número de diapositiva 3"/>
          <p:cNvSpPr>
            <a:spLocks noGrp="1"/>
          </p:cNvSpPr>
          <p:nvPr>
            <p:ph type="sldNum" sz="quarter" idx="12"/>
          </p:nvPr>
        </p:nvSpPr>
        <p:spPr/>
        <p:txBody>
          <a:bodyPr/>
          <a:lstStyle/>
          <a:p>
            <a:fld id="{FC22248D-F9A8-EF4A-A9EB-42469D013FB8}" type="slidenum">
              <a:rPr lang="es-ES_tradnl" smtClean="0"/>
              <a:pPr/>
              <a:t>‹Nº›</a:t>
            </a:fld>
            <a:endParaRPr lang="es-ES_trad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es-ES_tradnl" smtClean="0"/>
              <a:t>Clic para editar título</a:t>
            </a:r>
            <a:endParaRPr lang="es-ES_tradnl"/>
          </a:p>
        </p:txBody>
      </p:sp>
      <p:sp>
        <p:nvSpPr>
          <p:cNvPr id="3" name="Marcador de conteni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4" name="Marcador de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13B66C8D-E80E-E542-9227-54FAE565FDD3}" type="datetimeFigureOut">
              <a:rPr lang="es-ES_tradnl" smtClean="0"/>
              <a:pPr/>
              <a:t>30/05/2013</a:t>
            </a:fld>
            <a:endParaRPr lang="es-ES_tradnl"/>
          </a:p>
        </p:txBody>
      </p:sp>
      <p:sp>
        <p:nvSpPr>
          <p:cNvPr id="6" name="Marcador de pie de página 5"/>
          <p:cNvSpPr>
            <a:spLocks noGrp="1"/>
          </p:cNvSpPr>
          <p:nvPr>
            <p:ph type="ftr" sz="quarter" idx="11"/>
          </p:nvPr>
        </p:nvSpPr>
        <p:spPr/>
        <p:txBody>
          <a:bodyPr/>
          <a:lstStyle/>
          <a:p>
            <a:endParaRPr lang="es-ES_tradnl"/>
          </a:p>
        </p:txBody>
      </p:sp>
      <p:sp>
        <p:nvSpPr>
          <p:cNvPr id="7" name="Marcador de número de diapositiva 6"/>
          <p:cNvSpPr>
            <a:spLocks noGrp="1"/>
          </p:cNvSpPr>
          <p:nvPr>
            <p:ph type="sldNum" sz="quarter" idx="12"/>
          </p:nvPr>
        </p:nvSpPr>
        <p:spPr/>
        <p:txBody>
          <a:bodyPr/>
          <a:lstStyle/>
          <a:p>
            <a:fld id="{FC22248D-F9A8-EF4A-A9EB-42469D013FB8}" type="slidenum">
              <a:rPr lang="es-ES_tradnl" smtClean="0"/>
              <a:pPr/>
              <a:t>‹Nº›</a:t>
            </a:fld>
            <a:endParaRPr lang="es-ES_trad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es-ES_tradnl" smtClean="0"/>
              <a:t>Clic para editar título</a:t>
            </a:r>
            <a:endParaRPr lang="es-ES_tradnl"/>
          </a:p>
        </p:txBody>
      </p:sp>
      <p:sp>
        <p:nvSpPr>
          <p:cNvPr id="3" name="Marcador de posición de imagen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_tradnl"/>
          </a:p>
        </p:txBody>
      </p:sp>
      <p:sp>
        <p:nvSpPr>
          <p:cNvPr id="4" name="Marcador de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13B66C8D-E80E-E542-9227-54FAE565FDD3}" type="datetimeFigureOut">
              <a:rPr lang="es-ES_tradnl" smtClean="0"/>
              <a:pPr/>
              <a:t>30/05/2013</a:t>
            </a:fld>
            <a:endParaRPr lang="es-ES_tradnl"/>
          </a:p>
        </p:txBody>
      </p:sp>
      <p:sp>
        <p:nvSpPr>
          <p:cNvPr id="6" name="Marcador de pie de página 5"/>
          <p:cNvSpPr>
            <a:spLocks noGrp="1"/>
          </p:cNvSpPr>
          <p:nvPr>
            <p:ph type="ftr" sz="quarter" idx="11"/>
          </p:nvPr>
        </p:nvSpPr>
        <p:spPr/>
        <p:txBody>
          <a:bodyPr/>
          <a:lstStyle/>
          <a:p>
            <a:endParaRPr lang="es-ES_tradnl"/>
          </a:p>
        </p:txBody>
      </p:sp>
      <p:sp>
        <p:nvSpPr>
          <p:cNvPr id="7" name="Marcador de número de diapositiva 6"/>
          <p:cNvSpPr>
            <a:spLocks noGrp="1"/>
          </p:cNvSpPr>
          <p:nvPr>
            <p:ph type="sldNum" sz="quarter" idx="12"/>
          </p:nvPr>
        </p:nvSpPr>
        <p:spPr/>
        <p:txBody>
          <a:bodyPr/>
          <a:lstStyle/>
          <a:p>
            <a:fld id="{FC22248D-F9A8-EF4A-A9EB-42469D013FB8}" type="slidenum">
              <a:rPr lang="es-ES_tradnl" smtClean="0"/>
              <a:pPr/>
              <a:t>‹Nº›</a:t>
            </a:fld>
            <a:endParaRPr lang="es-ES_trad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_tradnl" smtClean="0"/>
              <a:t>Clic para editar título</a:t>
            </a:r>
            <a:endParaRPr lang="es-ES_tradnl"/>
          </a:p>
        </p:txBody>
      </p:sp>
      <p:sp>
        <p:nvSpPr>
          <p:cNvPr id="3" name="Marcador de tex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4" name="Marcador de fech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3B66C8D-E80E-E542-9227-54FAE565FDD3}" type="datetimeFigureOut">
              <a:rPr lang="es-ES_tradnl" smtClean="0"/>
              <a:pPr/>
              <a:t>30/05/2013</a:t>
            </a:fld>
            <a:endParaRPr lang="es-ES_tradnl"/>
          </a:p>
        </p:txBody>
      </p:sp>
      <p:sp>
        <p:nvSpPr>
          <p:cNvPr id="5" name="Marcador de pie de pá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_tradnl"/>
          </a:p>
        </p:txBody>
      </p:sp>
      <p:sp>
        <p:nvSpPr>
          <p:cNvPr id="6" name="Marcador de número de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C22248D-F9A8-EF4A-A9EB-42469D013FB8}" type="slidenum">
              <a:rPr lang="es-ES_tradnl" smtClean="0"/>
              <a:pPr/>
              <a:t>‹Nº›</a:t>
            </a:fld>
            <a:endParaRPr lang="es-ES_tradn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_trad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5" name="CuadroTexto 5"/>
          <p:cNvSpPr txBox="1"/>
          <p:nvPr/>
        </p:nvSpPr>
        <p:spPr>
          <a:xfrm>
            <a:off x="756745" y="3040042"/>
            <a:ext cx="7598980" cy="954107"/>
          </a:xfrm>
          <a:prstGeom prst="rect">
            <a:avLst/>
          </a:prstGeom>
          <a:noFill/>
        </p:spPr>
        <p:txBody>
          <a:bodyPr wrap="square" rtlCol="0">
            <a:spAutoFit/>
          </a:bodyPr>
          <a:lstStyle/>
          <a:p>
            <a:pPr algn="ctr"/>
            <a:r>
              <a:rPr lang="es-ES_tradnl" sz="2800" b="1" cap="small" dirty="0" smtClean="0">
                <a:solidFill>
                  <a:schemeClr val="bg1"/>
                </a:solidFill>
                <a:latin typeface="Agency FB" pitchFamily="34" charset="0"/>
                <a:cs typeface="Adobe Caslon Pro"/>
              </a:rPr>
              <a:t>Análisis de los Tipos de Evaluaciones para la Acreditación </a:t>
            </a:r>
          </a:p>
          <a:p>
            <a:pPr algn="ctr"/>
            <a:r>
              <a:rPr lang="es-ES_tradnl" sz="2800" b="1" cap="small" dirty="0" smtClean="0">
                <a:solidFill>
                  <a:schemeClr val="bg1"/>
                </a:solidFill>
                <a:latin typeface="Agency FB" pitchFamily="34" charset="0"/>
                <a:cs typeface="Adobe Caslon Pro"/>
              </a:rPr>
              <a:t>Establecidas en el marco del Acuerdo 648</a:t>
            </a:r>
            <a:endParaRPr lang="es-ES" b="1" dirty="0">
              <a:solidFill>
                <a:schemeClr val="bg1"/>
              </a:solidFill>
              <a:latin typeface="Agency FB" pitchFamily="34" charset="0"/>
              <a:cs typeface="Century Gothic"/>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1 Título"/>
          <p:cNvSpPr txBox="1">
            <a:spLocks/>
          </p:cNvSpPr>
          <p:nvPr/>
        </p:nvSpPr>
        <p:spPr bwMode="auto">
          <a:xfrm>
            <a:off x="-438536" y="-95429"/>
            <a:ext cx="5916731" cy="644068"/>
          </a:xfrm>
          <a:prstGeom prst="rect">
            <a:avLst/>
          </a:prstGeom>
          <a:noFill/>
          <a:ln>
            <a:miter lim="800000"/>
            <a:headEnd/>
            <a:tailEnd/>
          </a:ln>
        </p:spPr>
        <p:txBody>
          <a:bodyPr anchor="ctr"/>
          <a:lstStyle/>
          <a:p>
            <a:pPr algn="ctr">
              <a:defRPr/>
            </a:pPr>
            <a:endParaRPr lang="es-MX" sz="2400" b="1" dirty="0" smtClean="0">
              <a:solidFill>
                <a:schemeClr val="bg1"/>
              </a:solidFill>
              <a:latin typeface="Agency FB" pitchFamily="34" charset="0"/>
            </a:endParaRPr>
          </a:p>
          <a:p>
            <a:pPr algn="ctr">
              <a:defRPr/>
            </a:pPr>
            <a:r>
              <a:rPr lang="es-MX" sz="2400" b="1" dirty="0" smtClean="0">
                <a:solidFill>
                  <a:schemeClr val="bg1"/>
                </a:solidFill>
                <a:latin typeface="Agency FB" pitchFamily="34" charset="0"/>
              </a:rPr>
              <a:t>Educación Secundaria</a:t>
            </a:r>
          </a:p>
          <a:p>
            <a:pPr algn="ctr">
              <a:defRPr/>
            </a:pPr>
            <a:r>
              <a:rPr lang="es-MX" sz="2400" b="1" dirty="0" smtClean="0">
                <a:solidFill>
                  <a:schemeClr val="bg1"/>
                </a:solidFill>
                <a:latin typeface="Agency FB" pitchFamily="34" charset="0"/>
              </a:rPr>
              <a:t>Evaluación General de Conocimientos</a:t>
            </a:r>
            <a:endParaRPr lang="es-MX" sz="3200" b="1" dirty="0">
              <a:solidFill>
                <a:schemeClr val="bg1"/>
              </a:solidFill>
              <a:latin typeface="Agency FB" pitchFamily="34" charset="0"/>
            </a:endParaRPr>
          </a:p>
        </p:txBody>
      </p:sp>
      <p:sp>
        <p:nvSpPr>
          <p:cNvPr id="3" name="2 CuadroTexto"/>
          <p:cNvSpPr txBox="1"/>
          <p:nvPr/>
        </p:nvSpPr>
        <p:spPr>
          <a:xfrm>
            <a:off x="157660" y="1375160"/>
            <a:ext cx="4572000" cy="5109091"/>
          </a:xfrm>
          <a:prstGeom prst="rect">
            <a:avLst/>
          </a:prstGeom>
          <a:solidFill>
            <a:schemeClr val="bg1"/>
          </a:solidFill>
        </p:spPr>
        <p:txBody>
          <a:bodyPr wrap="square" rtlCol="0">
            <a:spAutoFit/>
          </a:bodyPr>
          <a:lstStyle/>
          <a:p>
            <a:r>
              <a:rPr lang="es-MX" sz="2400" b="1" dirty="0" smtClean="0">
                <a:latin typeface="Agency FB" pitchFamily="34" charset="0"/>
              </a:rPr>
              <a:t>¿A quién puede aplicarse?</a:t>
            </a:r>
          </a:p>
          <a:p>
            <a:pPr algn="just"/>
            <a:r>
              <a:rPr lang="es-MX" sz="2000" dirty="0" smtClean="0">
                <a:latin typeface="Adobe Caslon Pro" pitchFamily="18" charset="0"/>
              </a:rPr>
              <a:t>A los </a:t>
            </a:r>
            <a:r>
              <a:rPr lang="es-MX" sz="2000" dirty="0">
                <a:latin typeface="Adobe Caslon Pro" pitchFamily="18" charset="0"/>
              </a:rPr>
              <a:t>alumnos que conserven asignaturas no acreditadas de primero y/o segundo (sin tomar en cuenta el número total de asignaturas no acreditadas</a:t>
            </a:r>
            <a:r>
              <a:rPr lang="es-MX" sz="2000" dirty="0" smtClean="0">
                <a:latin typeface="Adobe Caslon Pro" pitchFamily="18" charset="0"/>
              </a:rPr>
              <a:t>)</a:t>
            </a:r>
          </a:p>
          <a:p>
            <a:pPr algn="just"/>
            <a:endParaRPr lang="es-MX" sz="2000" dirty="0">
              <a:latin typeface="Adobe Caslon Pro" pitchFamily="18" charset="0"/>
            </a:endParaRPr>
          </a:p>
          <a:p>
            <a:pPr algn="just"/>
            <a:r>
              <a:rPr lang="es-MX" sz="2000" dirty="0" smtClean="0">
                <a:latin typeface="Adobe Caslon Pro" pitchFamily="18" charset="0"/>
              </a:rPr>
              <a:t>Para </a:t>
            </a:r>
            <a:r>
              <a:rPr lang="es-MX" sz="2000" dirty="0">
                <a:latin typeface="Adobe Caslon Pro" pitchFamily="18" charset="0"/>
              </a:rPr>
              <a:t>los alumnos de tercer grado siempre y cuando se encuentren acreditadas todas las asignaturas de primero y segundo grado. </a:t>
            </a:r>
          </a:p>
          <a:p>
            <a:pPr algn="just"/>
            <a:endParaRPr lang="es-MX" sz="2100" dirty="0">
              <a:latin typeface="Agency FB" pitchFamily="34" charset="0"/>
            </a:endParaRPr>
          </a:p>
          <a:p>
            <a:pPr algn="just"/>
            <a:r>
              <a:rPr lang="es-MX" sz="2100" b="1" dirty="0" smtClean="0">
                <a:latin typeface="Agency FB" pitchFamily="34" charset="0"/>
              </a:rPr>
              <a:t>¿Dónde?</a:t>
            </a:r>
          </a:p>
          <a:p>
            <a:pPr algn="just"/>
            <a:r>
              <a:rPr lang="es-MX" sz="2000" dirty="0" smtClean="0">
                <a:latin typeface="Adobe Caslon Pro" pitchFamily="18" charset="0"/>
              </a:rPr>
              <a:t>En el </a:t>
            </a:r>
            <a:r>
              <a:rPr lang="es-MX" sz="2000" dirty="0">
                <a:latin typeface="Adobe Caslon Pro" pitchFamily="18" charset="0"/>
              </a:rPr>
              <a:t>establecimiento educativo donde el alumno cursa los estudios del(de los) grado(s) que se desea acreditar, en su caso, el Área de Control Escolar determinará  el procedimiento para la aplicación del EGC</a:t>
            </a:r>
            <a:r>
              <a:rPr lang="es-MX" sz="2000" dirty="0" smtClean="0">
                <a:latin typeface="Adobe Caslon Pro" pitchFamily="18" charset="0"/>
              </a:rPr>
              <a:t>.</a:t>
            </a:r>
            <a:endParaRPr lang="es-MX" sz="2000" dirty="0">
              <a:latin typeface="Adobe Caslon Pro" pitchFamily="18" charset="0"/>
            </a:endParaRPr>
          </a:p>
        </p:txBody>
      </p:sp>
      <p:sp>
        <p:nvSpPr>
          <p:cNvPr id="4" name="3 CuadroTexto"/>
          <p:cNvSpPr txBox="1"/>
          <p:nvPr/>
        </p:nvSpPr>
        <p:spPr>
          <a:xfrm>
            <a:off x="5186854" y="1422458"/>
            <a:ext cx="3767959" cy="5032147"/>
          </a:xfrm>
          <a:prstGeom prst="rect">
            <a:avLst/>
          </a:prstGeom>
          <a:noFill/>
        </p:spPr>
        <p:txBody>
          <a:bodyPr wrap="square" rtlCol="0">
            <a:spAutoFit/>
          </a:bodyPr>
          <a:lstStyle/>
          <a:p>
            <a:pPr algn="just"/>
            <a:r>
              <a:rPr lang="es-MX" sz="2100" b="1" dirty="0" smtClean="0">
                <a:latin typeface="Agency FB" pitchFamily="34" charset="0"/>
              </a:rPr>
              <a:t>¿</a:t>
            </a:r>
            <a:r>
              <a:rPr lang="es-MX" sz="2100" b="1" dirty="0">
                <a:latin typeface="Agency FB" pitchFamily="34" charset="0"/>
              </a:rPr>
              <a:t>Cuándo</a:t>
            </a:r>
            <a:r>
              <a:rPr lang="es-MX" sz="2100" b="1" dirty="0" smtClean="0">
                <a:latin typeface="Agency FB" pitchFamily="34" charset="0"/>
              </a:rPr>
              <a:t>?</a:t>
            </a:r>
          </a:p>
          <a:p>
            <a:pPr algn="just"/>
            <a:r>
              <a:rPr lang="es-MX" sz="2000" dirty="0" smtClean="0">
                <a:latin typeface="Adobe Caslon Pro" pitchFamily="18" charset="0"/>
              </a:rPr>
              <a:t>De </a:t>
            </a:r>
            <a:r>
              <a:rPr lang="es-MX" sz="2000" dirty="0">
                <a:latin typeface="Adobe Caslon Pro" pitchFamily="18" charset="0"/>
              </a:rPr>
              <a:t>acuerdo a las fechas establecidas en el Calendario de Aplicación de la Evaluación General de Conocimientos para la Acreditación de la Educación Secundaria, que para tal efecto emite la DGAIR</a:t>
            </a:r>
          </a:p>
          <a:p>
            <a:pPr algn="just"/>
            <a:endParaRPr lang="es-MX" sz="2000" b="1" dirty="0" smtClean="0">
              <a:latin typeface="Adobe Caslon Pro" pitchFamily="18" charset="0"/>
            </a:endParaRPr>
          </a:p>
          <a:p>
            <a:pPr algn="just"/>
            <a:r>
              <a:rPr lang="es-MX" sz="2100" b="1" dirty="0" smtClean="0">
                <a:latin typeface="Agency FB" pitchFamily="34" charset="0"/>
              </a:rPr>
              <a:t>¿</a:t>
            </a:r>
            <a:r>
              <a:rPr lang="es-MX" sz="2100" b="1" dirty="0">
                <a:latin typeface="Agency FB" pitchFamily="34" charset="0"/>
              </a:rPr>
              <a:t>Qué debe </a:t>
            </a:r>
            <a:r>
              <a:rPr lang="es-MX" sz="2100" b="1" dirty="0" smtClean="0">
                <a:latin typeface="Agency FB" pitchFamily="34" charset="0"/>
              </a:rPr>
              <a:t>incluir la EGC?</a:t>
            </a:r>
          </a:p>
          <a:p>
            <a:pPr algn="just"/>
            <a:r>
              <a:rPr lang="es-MX" sz="2000" dirty="0" smtClean="0">
                <a:latin typeface="Adobe Caslon Pro" pitchFamily="18" charset="0"/>
              </a:rPr>
              <a:t>La </a:t>
            </a:r>
            <a:r>
              <a:rPr lang="es-MX" sz="2000" dirty="0">
                <a:latin typeface="Adobe Caslon Pro" pitchFamily="18" charset="0"/>
              </a:rPr>
              <a:t>EGC debe comprender todas las asignaturas correspondientes al(a los) grado(s) de educación secundaria, de conformidad con el Plan y </a:t>
            </a:r>
            <a:r>
              <a:rPr lang="es-MX" sz="2000" dirty="0" smtClean="0">
                <a:latin typeface="Adobe Caslon Pro" pitchFamily="18" charset="0"/>
              </a:rPr>
              <a:t>Programa </a:t>
            </a:r>
            <a:r>
              <a:rPr lang="es-MX" sz="2000" dirty="0">
                <a:latin typeface="Adobe Caslon Pro" pitchFamily="18" charset="0"/>
              </a:rPr>
              <a:t>de estudios vigente</a:t>
            </a:r>
            <a:r>
              <a:rPr lang="es-MX" sz="2000" dirty="0" smtClean="0">
                <a:latin typeface="Adobe Caslon Pro" pitchFamily="18" charset="0"/>
              </a:rPr>
              <a:t>.</a:t>
            </a:r>
            <a:endParaRPr lang="es-MX" sz="2000" b="1" dirty="0" smtClean="0">
              <a:latin typeface="Adobe Caslon Pro"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1 Título"/>
          <p:cNvSpPr txBox="1">
            <a:spLocks/>
          </p:cNvSpPr>
          <p:nvPr/>
        </p:nvSpPr>
        <p:spPr bwMode="auto">
          <a:xfrm>
            <a:off x="-438536" y="-95429"/>
            <a:ext cx="5916731" cy="644068"/>
          </a:xfrm>
          <a:prstGeom prst="rect">
            <a:avLst/>
          </a:prstGeom>
          <a:noFill/>
          <a:ln>
            <a:miter lim="800000"/>
            <a:headEnd/>
            <a:tailEnd/>
          </a:ln>
        </p:spPr>
        <p:txBody>
          <a:bodyPr anchor="ctr"/>
          <a:lstStyle/>
          <a:p>
            <a:pPr algn="ctr">
              <a:defRPr/>
            </a:pPr>
            <a:endParaRPr lang="es-MX" sz="2400" b="1" dirty="0" smtClean="0">
              <a:solidFill>
                <a:schemeClr val="bg1"/>
              </a:solidFill>
              <a:latin typeface="Agency FB" pitchFamily="34" charset="0"/>
            </a:endParaRPr>
          </a:p>
          <a:p>
            <a:pPr algn="ctr">
              <a:defRPr/>
            </a:pPr>
            <a:r>
              <a:rPr lang="es-MX" sz="2400" b="1" dirty="0" smtClean="0">
                <a:solidFill>
                  <a:schemeClr val="bg1"/>
                </a:solidFill>
                <a:latin typeface="Agency FB" pitchFamily="34" charset="0"/>
              </a:rPr>
              <a:t>Educación Secundaria</a:t>
            </a:r>
          </a:p>
          <a:p>
            <a:pPr algn="ctr">
              <a:defRPr/>
            </a:pPr>
            <a:r>
              <a:rPr lang="es-MX" sz="2400" b="1" dirty="0" smtClean="0">
                <a:solidFill>
                  <a:schemeClr val="bg1"/>
                </a:solidFill>
                <a:latin typeface="Agency FB" pitchFamily="34" charset="0"/>
              </a:rPr>
              <a:t>Evaluación General de Conocimientos</a:t>
            </a:r>
            <a:endParaRPr lang="es-MX" sz="3200" b="1" dirty="0">
              <a:solidFill>
                <a:schemeClr val="bg1"/>
              </a:solidFill>
              <a:latin typeface="Agency FB" pitchFamily="34" charset="0"/>
            </a:endParaRPr>
          </a:p>
        </p:txBody>
      </p:sp>
      <p:sp>
        <p:nvSpPr>
          <p:cNvPr id="3" name="2 CuadroTexto"/>
          <p:cNvSpPr txBox="1"/>
          <p:nvPr/>
        </p:nvSpPr>
        <p:spPr>
          <a:xfrm>
            <a:off x="283309" y="1487977"/>
            <a:ext cx="4151893" cy="3293209"/>
          </a:xfrm>
          <a:prstGeom prst="rect">
            <a:avLst/>
          </a:prstGeom>
          <a:noFill/>
        </p:spPr>
        <p:txBody>
          <a:bodyPr wrap="square" rtlCol="0">
            <a:spAutoFit/>
          </a:bodyPr>
          <a:lstStyle/>
          <a:p>
            <a:pPr algn="just"/>
            <a:r>
              <a:rPr lang="es-MX" sz="2400" b="1" dirty="0" smtClean="0">
                <a:latin typeface="Agency FB" pitchFamily="34" charset="0"/>
              </a:rPr>
              <a:t>¿</a:t>
            </a:r>
            <a:r>
              <a:rPr lang="es-MX" sz="2400" b="1" dirty="0">
                <a:latin typeface="Agency FB" pitchFamily="34" charset="0"/>
              </a:rPr>
              <a:t>Qué debe entregarse al alumno una vez que acredite la EGC</a:t>
            </a:r>
            <a:r>
              <a:rPr lang="es-MX" sz="2400" b="1" dirty="0" smtClean="0">
                <a:latin typeface="Agency FB" pitchFamily="34" charset="0"/>
              </a:rPr>
              <a:t>?</a:t>
            </a:r>
          </a:p>
          <a:p>
            <a:pPr algn="just"/>
            <a:endParaRPr lang="es-MX" sz="2000" dirty="0" smtClean="0">
              <a:latin typeface="Adobe Caslon Pro" pitchFamily="18" charset="0"/>
            </a:endParaRPr>
          </a:p>
          <a:p>
            <a:pPr algn="just"/>
            <a:r>
              <a:rPr lang="es-MX" sz="2000" dirty="0" smtClean="0">
                <a:latin typeface="Adobe Caslon Pro" pitchFamily="18" charset="0"/>
              </a:rPr>
              <a:t>El </a:t>
            </a:r>
            <a:r>
              <a:rPr lang="es-MX" sz="2000" dirty="0">
                <a:latin typeface="Adobe Caslon Pro" pitchFamily="18" charset="0"/>
              </a:rPr>
              <a:t>alumno que acredite la EGC, se le deberá expedir una nueva Cartilla de Educación Básica del(de los) grado(s) de educación secundaria que </a:t>
            </a:r>
            <a:r>
              <a:rPr lang="es-MX" sz="2000" dirty="0" smtClean="0">
                <a:latin typeface="Adobe Caslon Pro" pitchFamily="18" charset="0"/>
              </a:rPr>
              <a:t>acredite. </a:t>
            </a:r>
            <a:r>
              <a:rPr lang="es-MX" sz="2000" dirty="0">
                <a:latin typeface="Adobe Caslon Pro" pitchFamily="18" charset="0"/>
              </a:rPr>
              <a:t>La fecha de expedición oficial que se registrará en la Cartilla será determinada por la DGAIR</a:t>
            </a:r>
            <a:r>
              <a:rPr lang="es-MX" sz="2000" dirty="0" smtClean="0">
                <a:latin typeface="Adobe Caslon Pro" pitchFamily="18" charset="0"/>
              </a:rPr>
              <a:t>.</a:t>
            </a:r>
            <a:endParaRPr lang="es-MX" sz="2000" dirty="0">
              <a:latin typeface="Adobe Caslon Pro" pitchFamily="18" charset="0"/>
            </a:endParaRPr>
          </a:p>
        </p:txBody>
      </p:sp>
      <p:sp>
        <p:nvSpPr>
          <p:cNvPr id="4" name="3 CuadroTexto"/>
          <p:cNvSpPr txBox="1"/>
          <p:nvPr/>
        </p:nvSpPr>
        <p:spPr>
          <a:xfrm>
            <a:off x="4761185" y="971496"/>
            <a:ext cx="4246017" cy="5355312"/>
          </a:xfrm>
          <a:prstGeom prst="rect">
            <a:avLst/>
          </a:prstGeom>
          <a:noFill/>
        </p:spPr>
        <p:txBody>
          <a:bodyPr wrap="square" rtlCol="0">
            <a:spAutoFit/>
          </a:bodyPr>
          <a:lstStyle/>
          <a:p>
            <a:pPr algn="just"/>
            <a:r>
              <a:rPr lang="es-ES" sz="2100" b="1" dirty="0" smtClean="0">
                <a:latin typeface="Agency FB" pitchFamily="34" charset="0"/>
              </a:rPr>
              <a:t>¿Cómo será registrada la calificación obtenida?</a:t>
            </a:r>
          </a:p>
          <a:p>
            <a:pPr algn="just"/>
            <a:endParaRPr lang="es-ES" sz="2000" dirty="0" smtClean="0">
              <a:latin typeface="Adobe Caslon Pro" pitchFamily="18" charset="0"/>
            </a:endParaRPr>
          </a:p>
          <a:p>
            <a:pPr algn="just"/>
            <a:r>
              <a:rPr lang="es-ES" sz="2000" dirty="0" smtClean="0">
                <a:latin typeface="Adobe Caslon Pro" pitchFamily="18" charset="0"/>
              </a:rPr>
              <a:t>El </a:t>
            </a:r>
            <a:r>
              <a:rPr lang="es-ES" sz="2000" dirty="0">
                <a:latin typeface="Adobe Caslon Pro" pitchFamily="18" charset="0"/>
              </a:rPr>
              <a:t>Director del Plantel, deberá registrar la calificación obtenida en dicha evaluación en el espacio del promedio final de grado escolar, con un número entero y una cifra decimal, no se deben redondear. Se cancelará con una línea diagonal los espacios destinados a las calificaciones de las asignaturas. </a:t>
            </a:r>
            <a:endParaRPr lang="es-ES" sz="2000" dirty="0" smtClean="0">
              <a:latin typeface="Adobe Caslon Pro" pitchFamily="18" charset="0"/>
            </a:endParaRPr>
          </a:p>
          <a:p>
            <a:pPr algn="just"/>
            <a:endParaRPr lang="es-ES" sz="2000" dirty="0" smtClean="0">
              <a:latin typeface="Adobe Caslon Pro" pitchFamily="18" charset="0"/>
            </a:endParaRPr>
          </a:p>
          <a:p>
            <a:pPr algn="just"/>
            <a:r>
              <a:rPr lang="es-MX" sz="2000" dirty="0">
                <a:latin typeface="Adobe Caslon Pro" pitchFamily="18" charset="0"/>
              </a:rPr>
              <a:t>Para los alumnos de tercer grado, se deberá calcular el promedio final de nivel educativo de educación secundaria de conformidad con lo establecido en el Acuerdo 648</a:t>
            </a:r>
            <a:r>
              <a:rPr lang="es-MX" sz="2000" dirty="0" smtClean="0">
                <a:latin typeface="Adobe Caslon Pro" pitchFamily="18" charset="0"/>
              </a:rPr>
              <a:t>.</a:t>
            </a:r>
            <a:endParaRPr lang="es-MX" sz="2000" dirty="0">
              <a:latin typeface="Adobe Caslon Pro"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1 Título"/>
          <p:cNvSpPr txBox="1">
            <a:spLocks/>
          </p:cNvSpPr>
          <p:nvPr/>
        </p:nvSpPr>
        <p:spPr bwMode="auto">
          <a:xfrm>
            <a:off x="-438536" y="-95429"/>
            <a:ext cx="5916731" cy="644068"/>
          </a:xfrm>
          <a:prstGeom prst="rect">
            <a:avLst/>
          </a:prstGeom>
          <a:noFill/>
          <a:ln>
            <a:miter lim="800000"/>
            <a:headEnd/>
            <a:tailEnd/>
          </a:ln>
        </p:spPr>
        <p:txBody>
          <a:bodyPr anchor="ctr"/>
          <a:lstStyle/>
          <a:p>
            <a:pPr algn="ctr">
              <a:defRPr/>
            </a:pPr>
            <a:endParaRPr lang="es-MX" sz="2400" b="1" dirty="0" smtClean="0">
              <a:solidFill>
                <a:schemeClr val="bg1"/>
              </a:solidFill>
              <a:latin typeface="Agency FB" pitchFamily="34" charset="0"/>
            </a:endParaRPr>
          </a:p>
          <a:p>
            <a:pPr algn="ctr">
              <a:defRPr/>
            </a:pPr>
            <a:r>
              <a:rPr lang="es-MX" sz="2400" b="1" dirty="0" smtClean="0">
                <a:solidFill>
                  <a:schemeClr val="bg1"/>
                </a:solidFill>
                <a:latin typeface="Agency FB" pitchFamily="34" charset="0"/>
              </a:rPr>
              <a:t>Educación Secundaria</a:t>
            </a:r>
          </a:p>
          <a:p>
            <a:pPr algn="ctr">
              <a:defRPr/>
            </a:pPr>
            <a:r>
              <a:rPr lang="es-MX" sz="2400" b="1" dirty="0" smtClean="0">
                <a:solidFill>
                  <a:schemeClr val="bg1"/>
                </a:solidFill>
                <a:latin typeface="Agency FB" pitchFamily="34" charset="0"/>
              </a:rPr>
              <a:t>Evaluación General de Conocimientos</a:t>
            </a:r>
            <a:endParaRPr lang="es-MX" sz="3200" b="1" dirty="0">
              <a:solidFill>
                <a:schemeClr val="bg1"/>
              </a:solidFill>
              <a:latin typeface="Agency FB" pitchFamily="34" charset="0"/>
            </a:endParaRPr>
          </a:p>
        </p:txBody>
      </p:sp>
      <p:sp>
        <p:nvSpPr>
          <p:cNvPr id="3" name="2 CuadroTexto"/>
          <p:cNvSpPr txBox="1"/>
          <p:nvPr/>
        </p:nvSpPr>
        <p:spPr>
          <a:xfrm>
            <a:off x="469384" y="1557274"/>
            <a:ext cx="4544050" cy="4755148"/>
          </a:xfrm>
          <a:prstGeom prst="rect">
            <a:avLst/>
          </a:prstGeom>
          <a:noFill/>
        </p:spPr>
        <p:txBody>
          <a:bodyPr wrap="square" rtlCol="0">
            <a:spAutoFit/>
          </a:bodyPr>
          <a:lstStyle/>
          <a:p>
            <a:pPr algn="just"/>
            <a:r>
              <a:rPr lang="es-MX" sz="2100" b="1" dirty="0" smtClean="0">
                <a:latin typeface="Agency FB" pitchFamily="34" charset="0"/>
              </a:rPr>
              <a:t>¿En dónde y qué </a:t>
            </a:r>
            <a:r>
              <a:rPr lang="es-MX" sz="2100" b="1" dirty="0">
                <a:latin typeface="Agency FB" pitchFamily="34" charset="0"/>
              </a:rPr>
              <a:t>se debe registrar al reverso de la Cartilla?</a:t>
            </a:r>
          </a:p>
          <a:p>
            <a:pPr algn="just"/>
            <a:endParaRPr lang="es-ES" sz="2000" dirty="0" smtClean="0">
              <a:latin typeface="Adobe Caslon Pro" pitchFamily="18" charset="0"/>
            </a:endParaRPr>
          </a:p>
          <a:p>
            <a:pPr algn="just"/>
            <a:r>
              <a:rPr lang="es-ES" sz="2000" dirty="0" smtClean="0">
                <a:latin typeface="Adobe Caslon Pro" pitchFamily="18" charset="0"/>
              </a:rPr>
              <a:t>Se </a:t>
            </a:r>
            <a:r>
              <a:rPr lang="es-ES" sz="2000" dirty="0">
                <a:latin typeface="Adobe Caslon Pro" pitchFamily="18" charset="0"/>
              </a:rPr>
              <a:t>deberá registrar en el recuadro de Observaciones Generales que el(la) alumno(a) acreditó el grado de educación secundaria mediante la Evaluación General de Conocimientos.</a:t>
            </a:r>
            <a:endParaRPr lang="es-MX" sz="2000" dirty="0">
              <a:latin typeface="Adobe Caslon Pro" pitchFamily="18" charset="0"/>
            </a:endParaRPr>
          </a:p>
          <a:p>
            <a:pPr algn="just"/>
            <a:endParaRPr lang="es-MX" sz="2000" b="1" dirty="0">
              <a:latin typeface="Adobe Caslon Pro" pitchFamily="18" charset="0"/>
            </a:endParaRPr>
          </a:p>
          <a:p>
            <a:pPr algn="just"/>
            <a:r>
              <a:rPr lang="es-MX" sz="2100" b="1" dirty="0">
                <a:latin typeface="Agency FB" pitchFamily="34" charset="0"/>
              </a:rPr>
              <a:t>¿Quién valida la Cartilla?</a:t>
            </a:r>
          </a:p>
          <a:p>
            <a:pPr algn="just"/>
            <a:endParaRPr lang="es-ES" sz="2000" dirty="0" smtClean="0">
              <a:latin typeface="Adobe Caslon Pro" pitchFamily="18" charset="0"/>
            </a:endParaRPr>
          </a:p>
          <a:p>
            <a:pPr algn="just"/>
            <a:r>
              <a:rPr lang="es-ES" sz="2000" dirty="0" smtClean="0">
                <a:latin typeface="Adobe Caslon Pro" pitchFamily="18" charset="0"/>
              </a:rPr>
              <a:t>El(la</a:t>
            </a:r>
            <a:r>
              <a:rPr lang="es-ES" sz="2000" dirty="0">
                <a:latin typeface="Adobe Caslon Pro" pitchFamily="18" charset="0"/>
              </a:rPr>
              <a:t>) Director(a) de la escuela deberá firmar en el espacio destinado a la validación de la emisión de la Cartilla. </a:t>
            </a:r>
            <a:endParaRPr lang="es-MX" sz="2000" dirty="0">
              <a:latin typeface="Adobe Caslon Pro" pitchFamily="18" charset="0"/>
            </a:endParaRPr>
          </a:p>
          <a:p>
            <a:pPr algn="just"/>
            <a:r>
              <a:rPr lang="es-ES" sz="2000" dirty="0">
                <a:latin typeface="Adobe Caslon Pro" pitchFamily="18" charset="0"/>
              </a:rPr>
              <a:t> </a:t>
            </a:r>
            <a:endParaRPr lang="es-MX" sz="2000" dirty="0">
              <a:latin typeface="Adobe Caslon Pro" pitchFamily="18" charset="0"/>
            </a:endParaRPr>
          </a:p>
        </p:txBody>
      </p:sp>
      <p:sp>
        <p:nvSpPr>
          <p:cNvPr id="4" name="3 Rectángulo"/>
          <p:cNvSpPr/>
          <p:nvPr/>
        </p:nvSpPr>
        <p:spPr>
          <a:xfrm>
            <a:off x="5549467" y="2520505"/>
            <a:ext cx="3431382" cy="2308324"/>
          </a:xfrm>
          <a:prstGeom prst="rect">
            <a:avLst/>
          </a:prstGeom>
          <a:solidFill>
            <a:schemeClr val="bg1">
              <a:lumMod val="95000"/>
            </a:schemeClr>
          </a:solidFill>
        </p:spPr>
        <p:txBody>
          <a:bodyPr wrap="square">
            <a:spAutoFit/>
          </a:bodyPr>
          <a:lstStyle/>
          <a:p>
            <a:pPr algn="just"/>
            <a:r>
              <a:rPr lang="es-ES" sz="2400" dirty="0">
                <a:latin typeface="Adobe Caslon Pro" pitchFamily="18" charset="0"/>
              </a:rPr>
              <a:t>El alumno que no acredité el(los) ECG del(de los) grado(s) presentado(s), se le aplicarán las Normas relativas a la </a:t>
            </a:r>
            <a:r>
              <a:rPr lang="es-ES" sz="2400" dirty="0" smtClean="0">
                <a:latin typeface="Adobe Caslon Pro" pitchFamily="18" charset="0"/>
              </a:rPr>
              <a:t>Regularización.</a:t>
            </a:r>
            <a:endParaRPr lang="es-MX" sz="2400" dirty="0">
              <a:latin typeface="Adobe Caslon Pro"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1 CuadroTexto"/>
          <p:cNvSpPr txBox="1">
            <a:spLocks noChangeArrowheads="1"/>
          </p:cNvSpPr>
          <p:nvPr/>
        </p:nvSpPr>
        <p:spPr bwMode="auto">
          <a:xfrm>
            <a:off x="917311" y="2476825"/>
            <a:ext cx="1822935" cy="523220"/>
          </a:xfrm>
          <a:prstGeom prst="rect">
            <a:avLst/>
          </a:prstGeom>
          <a:solidFill>
            <a:srgbClr val="921D1A"/>
          </a:solid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s-MX" sz="2800" b="1" dirty="0">
                <a:solidFill>
                  <a:schemeClr val="bg1"/>
                </a:solidFill>
                <a:latin typeface="Adobe Caslon Pro" pitchFamily="18" charset="0"/>
              </a:rPr>
              <a:t>Consultas:</a:t>
            </a:r>
          </a:p>
        </p:txBody>
      </p:sp>
      <p:sp>
        <p:nvSpPr>
          <p:cNvPr id="3" name="2 CuadroTexto"/>
          <p:cNvSpPr txBox="1">
            <a:spLocks noChangeArrowheads="1"/>
          </p:cNvSpPr>
          <p:nvPr/>
        </p:nvSpPr>
        <p:spPr bwMode="auto">
          <a:xfrm>
            <a:off x="3101149" y="3018256"/>
            <a:ext cx="4286622" cy="461665"/>
          </a:xfrm>
          <a:prstGeom prst="rect">
            <a:avLst/>
          </a:prstGeom>
          <a:solidFill>
            <a:srgbClr val="921D1A"/>
          </a:solid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s-MX" sz="2400" b="1" dirty="0" smtClean="0">
                <a:solidFill>
                  <a:schemeClr val="bg1"/>
                </a:solidFill>
                <a:latin typeface="Adobe Caslon Pro" pitchFamily="18" charset="0"/>
              </a:rPr>
              <a:t>vahuatzi@usebeq.edu.mx</a:t>
            </a:r>
          </a:p>
        </p:txBody>
      </p:sp>
      <p:sp>
        <p:nvSpPr>
          <p:cNvPr id="4" name="3 CuadroTexto"/>
          <p:cNvSpPr txBox="1">
            <a:spLocks noChangeArrowheads="1"/>
          </p:cNvSpPr>
          <p:nvPr/>
        </p:nvSpPr>
        <p:spPr bwMode="auto">
          <a:xfrm>
            <a:off x="3101149" y="3849253"/>
            <a:ext cx="3421642" cy="707886"/>
          </a:xfrm>
          <a:prstGeom prst="rect">
            <a:avLst/>
          </a:prstGeom>
          <a:solidFill>
            <a:srgbClr val="921D1A"/>
          </a:solid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es-MX" sz="2000" b="1" dirty="0">
                <a:solidFill>
                  <a:schemeClr val="bg1"/>
                </a:solidFill>
                <a:latin typeface="Adobe Caslon Pro" pitchFamily="18" charset="0"/>
              </a:rPr>
              <a:t>Teléfono: (01 </a:t>
            </a:r>
            <a:r>
              <a:rPr lang="es-MX" sz="2000" b="1" dirty="0" smtClean="0">
                <a:solidFill>
                  <a:schemeClr val="bg1"/>
                </a:solidFill>
                <a:latin typeface="Adobe Caslon Pro" pitchFamily="18" charset="0"/>
              </a:rPr>
              <a:t>442)  2 38 60 00 </a:t>
            </a:r>
            <a:endParaRPr lang="es-MX" sz="2000" b="1" dirty="0">
              <a:solidFill>
                <a:schemeClr val="bg1"/>
              </a:solidFill>
              <a:latin typeface="Adobe Caslon Pro" pitchFamily="18" charset="0"/>
            </a:endParaRPr>
          </a:p>
          <a:p>
            <a:pPr algn="l" eaLnBrk="1" hangingPunct="1"/>
            <a:r>
              <a:rPr lang="es-MX" sz="2000" b="1" dirty="0">
                <a:solidFill>
                  <a:schemeClr val="bg1"/>
                </a:solidFill>
                <a:latin typeface="Adobe Caslon Pro" pitchFamily="18" charset="0"/>
              </a:rPr>
              <a:t> </a:t>
            </a:r>
            <a:r>
              <a:rPr lang="es-MX" sz="2000" b="1" dirty="0" smtClean="0">
                <a:solidFill>
                  <a:schemeClr val="bg1"/>
                </a:solidFill>
                <a:latin typeface="Adobe Caslon Pro" pitchFamily="18" charset="0"/>
              </a:rPr>
              <a:t>Ext.		1320, 1322, 1324 </a:t>
            </a:r>
            <a:endParaRPr lang="es-MX" sz="2000" b="1" dirty="0">
              <a:solidFill>
                <a:schemeClr val="bg1"/>
              </a:solidFill>
              <a:latin typeface="Adobe Caslon Pro" pitchFamily="18" charset="0"/>
            </a:endParaRPr>
          </a:p>
        </p:txBody>
      </p:sp>
      <p:sp>
        <p:nvSpPr>
          <p:cNvPr id="5" name="3 CuadroTexto"/>
          <p:cNvSpPr txBox="1">
            <a:spLocks noChangeArrowheads="1"/>
          </p:cNvSpPr>
          <p:nvPr/>
        </p:nvSpPr>
        <p:spPr bwMode="auto">
          <a:xfrm>
            <a:off x="5626974" y="5576835"/>
            <a:ext cx="3102709" cy="1015663"/>
          </a:xfrm>
          <a:prstGeom prst="rect">
            <a:avLst/>
          </a:prstGeom>
          <a:solidFill>
            <a:srgbClr val="921D1A"/>
          </a:solidFill>
          <a:ln>
            <a:solidFill>
              <a:schemeClr val="accent2">
                <a:lumMod val="50000"/>
              </a:schemeClr>
            </a:solid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ctr" eaLnBrk="1" hangingPunct="1"/>
            <a:r>
              <a:rPr lang="es-MX" sz="2000" b="1" dirty="0" smtClean="0">
                <a:solidFill>
                  <a:schemeClr val="bg1"/>
                </a:solidFill>
                <a:latin typeface="Adobe Caslon Pro" pitchFamily="18" charset="0"/>
              </a:rPr>
              <a:t>Lic. Viliulfo Ahuatzi Reyes</a:t>
            </a:r>
          </a:p>
          <a:p>
            <a:pPr algn="ctr" eaLnBrk="1" hangingPunct="1"/>
            <a:r>
              <a:rPr lang="es-MX" sz="2000" b="1" dirty="0" smtClean="0">
                <a:solidFill>
                  <a:schemeClr val="bg1"/>
                </a:solidFill>
                <a:latin typeface="Adobe Caslon Pro" pitchFamily="18" charset="0"/>
              </a:rPr>
              <a:t>Jefe del Departamento de </a:t>
            </a:r>
          </a:p>
          <a:p>
            <a:pPr algn="ctr" eaLnBrk="1" hangingPunct="1"/>
            <a:r>
              <a:rPr lang="es-MX" sz="2000" b="1" dirty="0" smtClean="0">
                <a:solidFill>
                  <a:schemeClr val="bg1"/>
                </a:solidFill>
                <a:latin typeface="Adobe Caslon Pro" pitchFamily="18" charset="0"/>
              </a:rPr>
              <a:t>Registro y Certificación</a:t>
            </a:r>
            <a:endParaRPr lang="es-MX" sz="2000" b="1" dirty="0">
              <a:solidFill>
                <a:schemeClr val="bg1"/>
              </a:solidFill>
              <a:latin typeface="Adobe Caslon Pro" pitchFamily="18" charset="0"/>
            </a:endParaRPr>
          </a:p>
        </p:txBody>
      </p:sp>
      <p:sp>
        <p:nvSpPr>
          <p:cNvPr id="6" name="1 Título"/>
          <p:cNvSpPr txBox="1">
            <a:spLocks/>
          </p:cNvSpPr>
          <p:nvPr/>
        </p:nvSpPr>
        <p:spPr bwMode="auto">
          <a:xfrm>
            <a:off x="-438536" y="-95429"/>
            <a:ext cx="5916731" cy="644068"/>
          </a:xfrm>
          <a:prstGeom prst="rect">
            <a:avLst/>
          </a:prstGeom>
          <a:noFill/>
          <a:ln>
            <a:miter lim="800000"/>
            <a:headEnd/>
            <a:tailEnd/>
          </a:ln>
        </p:spPr>
        <p:txBody>
          <a:bodyPr anchor="ctr"/>
          <a:lstStyle/>
          <a:p>
            <a:pPr algn="ctr">
              <a:defRPr/>
            </a:pPr>
            <a:endParaRPr lang="es-MX" sz="2400" b="1" dirty="0" smtClean="0">
              <a:solidFill>
                <a:schemeClr val="bg1"/>
              </a:solidFill>
              <a:latin typeface="Agency FB" pitchFamily="34" charset="0"/>
            </a:endParaRPr>
          </a:p>
          <a:p>
            <a:pPr algn="ctr">
              <a:defRPr/>
            </a:pPr>
            <a:r>
              <a:rPr lang="es-MX" sz="2400" b="1" dirty="0" smtClean="0">
                <a:solidFill>
                  <a:schemeClr val="bg1"/>
                </a:solidFill>
                <a:latin typeface="Agency FB" pitchFamily="34" charset="0"/>
              </a:rPr>
              <a:t>Educación Secundaria</a:t>
            </a:r>
          </a:p>
          <a:p>
            <a:pPr algn="ctr">
              <a:defRPr/>
            </a:pPr>
            <a:r>
              <a:rPr lang="es-MX" sz="2400" b="1" dirty="0" smtClean="0">
                <a:solidFill>
                  <a:schemeClr val="bg1"/>
                </a:solidFill>
                <a:latin typeface="Agency FB" pitchFamily="34" charset="0"/>
              </a:rPr>
              <a:t>Evaluación General de Conocimientos</a:t>
            </a:r>
            <a:endParaRPr lang="es-MX" sz="3200" b="1" dirty="0">
              <a:solidFill>
                <a:schemeClr val="bg1"/>
              </a:solidFill>
              <a:latin typeface="Agency FB"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1 Título"/>
          <p:cNvSpPr txBox="1">
            <a:spLocks/>
          </p:cNvSpPr>
          <p:nvPr/>
        </p:nvSpPr>
        <p:spPr bwMode="auto">
          <a:xfrm>
            <a:off x="-57742" y="-8081"/>
            <a:ext cx="4905968" cy="836756"/>
          </a:xfrm>
          <a:prstGeom prst="rect">
            <a:avLst/>
          </a:prstGeom>
          <a:noFill/>
          <a:ln>
            <a:miter lim="800000"/>
            <a:headEnd/>
            <a:tailEnd/>
          </a:ln>
        </p:spPr>
        <p:txBody>
          <a:bodyPr anchor="ctr"/>
          <a:lstStyle/>
          <a:p>
            <a:pPr algn="ctr">
              <a:defRPr/>
            </a:pPr>
            <a:endParaRPr lang="es-MX" sz="2000" b="1" dirty="0" smtClean="0">
              <a:solidFill>
                <a:schemeClr val="bg1"/>
              </a:solidFill>
              <a:latin typeface="Agency FB" pitchFamily="34" charset="0"/>
            </a:endParaRPr>
          </a:p>
          <a:p>
            <a:pPr algn="ctr">
              <a:defRPr/>
            </a:pPr>
            <a:r>
              <a:rPr lang="es-MX" sz="2000" b="1" dirty="0" smtClean="0">
                <a:solidFill>
                  <a:schemeClr val="bg1"/>
                </a:solidFill>
                <a:latin typeface="Agency FB" pitchFamily="34" charset="0"/>
              </a:rPr>
              <a:t>Educación </a:t>
            </a:r>
            <a:r>
              <a:rPr lang="es-MX" sz="2000" b="1" dirty="0">
                <a:solidFill>
                  <a:schemeClr val="bg1"/>
                </a:solidFill>
                <a:latin typeface="Agency FB" pitchFamily="34" charset="0"/>
              </a:rPr>
              <a:t>Primaria. </a:t>
            </a:r>
            <a:endParaRPr lang="es-MX" sz="2000" b="1" dirty="0" smtClean="0">
              <a:solidFill>
                <a:schemeClr val="bg1"/>
              </a:solidFill>
              <a:latin typeface="Agency FB" pitchFamily="34" charset="0"/>
            </a:endParaRPr>
          </a:p>
          <a:p>
            <a:pPr algn="ctr">
              <a:defRPr/>
            </a:pPr>
            <a:r>
              <a:rPr lang="es-MX" sz="2000" b="1" dirty="0" smtClean="0">
                <a:solidFill>
                  <a:schemeClr val="bg1"/>
                </a:solidFill>
                <a:latin typeface="Agency FB" pitchFamily="34" charset="0"/>
              </a:rPr>
              <a:t>Evaluación </a:t>
            </a:r>
            <a:r>
              <a:rPr lang="es-MX" sz="2000" b="1" dirty="0">
                <a:solidFill>
                  <a:schemeClr val="bg1"/>
                </a:solidFill>
                <a:latin typeface="Agency FB" pitchFamily="34" charset="0"/>
              </a:rPr>
              <a:t>General de Conocimientos del sexto </a:t>
            </a:r>
            <a:r>
              <a:rPr lang="es-MX" sz="2000" b="1" dirty="0" smtClean="0">
                <a:solidFill>
                  <a:schemeClr val="bg1"/>
                </a:solidFill>
                <a:latin typeface="Agency FB" pitchFamily="34" charset="0"/>
              </a:rPr>
              <a:t>grado</a:t>
            </a:r>
            <a:endParaRPr lang="es-MX" sz="2000" b="1" dirty="0">
              <a:solidFill>
                <a:schemeClr val="bg1"/>
              </a:solidFill>
              <a:latin typeface="Agency FB" pitchFamily="34" charset="0"/>
            </a:endParaRPr>
          </a:p>
          <a:p>
            <a:pPr algn="ctr" fontAlgn="auto">
              <a:spcAft>
                <a:spcPts val="0"/>
              </a:spcAft>
              <a:defRPr/>
            </a:pPr>
            <a:r>
              <a:rPr lang="es-MX" sz="2000" b="1" dirty="0" smtClean="0">
                <a:solidFill>
                  <a:schemeClr val="bg1"/>
                </a:solidFill>
                <a:latin typeface="Agency FB" pitchFamily="34" charset="0"/>
              </a:rPr>
              <a:t> </a:t>
            </a:r>
            <a:endParaRPr lang="es-MX" sz="2000" b="1" dirty="0">
              <a:solidFill>
                <a:schemeClr val="bg1"/>
              </a:solidFill>
              <a:latin typeface="Agency FB" pitchFamily="34" charset="0"/>
            </a:endParaRPr>
          </a:p>
        </p:txBody>
      </p:sp>
      <p:sp>
        <p:nvSpPr>
          <p:cNvPr id="3" name="2 CuadroTexto"/>
          <p:cNvSpPr txBox="1"/>
          <p:nvPr/>
        </p:nvSpPr>
        <p:spPr>
          <a:xfrm>
            <a:off x="5064963" y="1600200"/>
            <a:ext cx="3657600" cy="4401205"/>
          </a:xfrm>
          <a:prstGeom prst="rect">
            <a:avLst/>
          </a:prstGeom>
          <a:solidFill>
            <a:schemeClr val="bg1">
              <a:lumMod val="95000"/>
            </a:schemeClr>
          </a:solidFill>
        </p:spPr>
        <p:txBody>
          <a:bodyPr wrap="square" rtlCol="0">
            <a:spAutoFit/>
          </a:bodyPr>
          <a:lstStyle/>
          <a:p>
            <a:pPr algn="just"/>
            <a:r>
              <a:rPr lang="es-ES" sz="2000" b="1" dirty="0">
                <a:latin typeface="Adobe Caslon Pro" pitchFamily="18" charset="0"/>
              </a:rPr>
              <a:t>El </a:t>
            </a:r>
            <a:r>
              <a:rPr lang="es-ES" sz="2000" b="1" dirty="0" smtClean="0">
                <a:latin typeface="Adobe Caslon Pro" pitchFamily="18" charset="0"/>
              </a:rPr>
              <a:t>alumno </a:t>
            </a:r>
            <a:r>
              <a:rPr lang="es-ES" sz="2000" b="1" dirty="0">
                <a:latin typeface="Adobe Caslon Pro" pitchFamily="18" charset="0"/>
              </a:rPr>
              <a:t>será promovido a la educación secundaria, cuando</a:t>
            </a:r>
            <a:r>
              <a:rPr lang="es-ES" sz="2000" b="1" dirty="0" smtClean="0">
                <a:latin typeface="Adobe Caslon Pro" pitchFamily="18" charset="0"/>
              </a:rPr>
              <a:t>:</a:t>
            </a:r>
          </a:p>
          <a:p>
            <a:pPr algn="just"/>
            <a:endParaRPr lang="es-MX" sz="2000" dirty="0">
              <a:latin typeface="Adobe Caslon Pro" pitchFamily="18" charset="0"/>
            </a:endParaRPr>
          </a:p>
          <a:p>
            <a:pPr marL="342900" indent="-342900" algn="just">
              <a:buAutoNum type="alphaLcParenR"/>
            </a:pPr>
            <a:r>
              <a:rPr lang="es-ES" sz="2000" dirty="0" smtClean="0">
                <a:latin typeface="Adobe Caslon Pro" pitchFamily="18" charset="0"/>
              </a:rPr>
              <a:t>Acredite </a:t>
            </a:r>
            <a:r>
              <a:rPr lang="es-ES" sz="2000" dirty="0">
                <a:latin typeface="Adobe Caslon Pro" pitchFamily="18" charset="0"/>
              </a:rPr>
              <a:t>el sexto grado de la educación primaria, </a:t>
            </a:r>
            <a:r>
              <a:rPr lang="es-ES" sz="2000" dirty="0" smtClean="0">
                <a:latin typeface="Adobe Caslon Pro" pitchFamily="18" charset="0"/>
              </a:rPr>
              <a:t>o</a:t>
            </a:r>
            <a:endParaRPr lang="es-MX" sz="2000" dirty="0">
              <a:latin typeface="Adobe Caslon Pro" pitchFamily="18" charset="0"/>
            </a:endParaRPr>
          </a:p>
          <a:p>
            <a:pPr algn="just"/>
            <a:r>
              <a:rPr lang="es-ES" sz="2000" dirty="0">
                <a:latin typeface="Adobe Caslon Pro" pitchFamily="18" charset="0"/>
              </a:rPr>
              <a:t>b)	Acredite </a:t>
            </a:r>
            <a:r>
              <a:rPr lang="es-ES" sz="2000" b="1" dirty="0">
                <a:latin typeface="Adobe Caslon Pro" pitchFamily="18" charset="0"/>
              </a:rPr>
              <a:t>una </a:t>
            </a:r>
            <a:r>
              <a:rPr lang="es-ES" sz="2000" b="1" dirty="0" smtClean="0">
                <a:latin typeface="Adobe Caslon Pro" pitchFamily="18" charset="0"/>
              </a:rPr>
              <a:t>Evaluación General </a:t>
            </a:r>
            <a:r>
              <a:rPr lang="es-ES" sz="2000" b="1" dirty="0">
                <a:latin typeface="Adobe Caslon Pro" pitchFamily="18" charset="0"/>
              </a:rPr>
              <a:t>de </a:t>
            </a:r>
            <a:r>
              <a:rPr lang="es-ES" sz="2000" b="1" dirty="0" smtClean="0">
                <a:latin typeface="Adobe Caslon Pro" pitchFamily="18" charset="0"/>
              </a:rPr>
              <a:t>Conocimientos </a:t>
            </a:r>
            <a:r>
              <a:rPr lang="es-ES" sz="2000" b="1" dirty="0">
                <a:latin typeface="Adobe Caslon Pro" pitchFamily="18" charset="0"/>
              </a:rPr>
              <a:t>del sexto grado </a:t>
            </a:r>
            <a:r>
              <a:rPr lang="es-ES" sz="2000" dirty="0">
                <a:latin typeface="Adobe Caslon Pro" pitchFamily="18" charset="0"/>
              </a:rPr>
              <a:t>de la educación primaria, en los términos establecidos en las normas de control escolar aplicables.</a:t>
            </a:r>
            <a:endParaRPr lang="es-MX" sz="2000" dirty="0">
              <a:latin typeface="Adobe Caslon Pro" pitchFamily="18" charset="0"/>
            </a:endParaRPr>
          </a:p>
        </p:txBody>
      </p:sp>
      <p:sp>
        <p:nvSpPr>
          <p:cNvPr id="4" name="3 CuadroTexto"/>
          <p:cNvSpPr txBox="1"/>
          <p:nvPr/>
        </p:nvSpPr>
        <p:spPr>
          <a:xfrm>
            <a:off x="405333" y="1551370"/>
            <a:ext cx="3657600" cy="4401205"/>
          </a:xfrm>
          <a:prstGeom prst="rect">
            <a:avLst/>
          </a:prstGeom>
          <a:solidFill>
            <a:schemeClr val="bg1">
              <a:lumMod val="95000"/>
            </a:schemeClr>
          </a:solidFill>
        </p:spPr>
        <p:txBody>
          <a:bodyPr wrap="square" rtlCol="0">
            <a:spAutoFit/>
          </a:bodyPr>
          <a:lstStyle/>
          <a:p>
            <a:pPr algn="just"/>
            <a:r>
              <a:rPr lang="es-MX" sz="2000" b="1" dirty="0" smtClean="0">
                <a:latin typeface="Adobe Caslon Pro" pitchFamily="18" charset="0"/>
              </a:rPr>
              <a:t>FUNDAMENTO:</a:t>
            </a:r>
          </a:p>
          <a:p>
            <a:pPr algn="just"/>
            <a:endParaRPr lang="es-MX" sz="2000" b="1" dirty="0">
              <a:latin typeface="Adobe Caslon Pro" pitchFamily="18" charset="0"/>
            </a:endParaRPr>
          </a:p>
          <a:p>
            <a:pPr algn="just"/>
            <a:r>
              <a:rPr lang="es-MX" sz="2000" b="1" dirty="0" smtClean="0">
                <a:latin typeface="Adobe Caslon Pro" pitchFamily="18" charset="0"/>
              </a:rPr>
              <a:t>Acuerdo número </a:t>
            </a:r>
            <a:r>
              <a:rPr lang="es-MX" sz="2000" b="1" dirty="0">
                <a:latin typeface="Adobe Caslon Pro" pitchFamily="18" charset="0"/>
              </a:rPr>
              <a:t>648 por el que se establecen normas generales para la evaluación, acreditación, promoción y certificación en la educación </a:t>
            </a:r>
            <a:r>
              <a:rPr lang="es-MX" sz="2000" b="1" dirty="0" smtClean="0">
                <a:latin typeface="Adobe Caslon Pro" pitchFamily="18" charset="0"/>
              </a:rPr>
              <a:t>básica, publicado en el Diario Oficial de la Federación el 17 de agosto de 2012</a:t>
            </a:r>
            <a:r>
              <a:rPr lang="es-MX" sz="2000" b="1" dirty="0" smtClean="0">
                <a:latin typeface="Adobe Caslon Pro" pitchFamily="18" charset="0"/>
              </a:rPr>
              <a:t>.</a:t>
            </a:r>
            <a:endParaRPr lang="es-MX" sz="2000" b="1" dirty="0" smtClean="0">
              <a:latin typeface="Adobe Caslon Pro" pitchFamily="18" charset="0"/>
            </a:endParaRPr>
          </a:p>
          <a:p>
            <a:pPr algn="just"/>
            <a:endParaRPr lang="es-MX" sz="2000" b="1" dirty="0">
              <a:latin typeface="Adobe Caslon Pro" pitchFamily="18" charset="0"/>
            </a:endParaRPr>
          </a:p>
          <a:p>
            <a:pPr algn="just"/>
            <a:r>
              <a:rPr lang="es-MX" sz="2000" b="1" dirty="0" smtClean="0">
                <a:latin typeface="Adobe Caslon Pro" pitchFamily="18" charset="0"/>
              </a:rPr>
              <a:t>Artículo </a:t>
            </a:r>
            <a:r>
              <a:rPr lang="es-MX" sz="2000" b="1" dirty="0">
                <a:latin typeface="Adobe Caslon Pro" pitchFamily="18" charset="0"/>
              </a:rPr>
              <a:t>15.3</a:t>
            </a:r>
            <a:r>
              <a:rPr lang="es-MX" sz="2000" b="1" dirty="0" smtClean="0">
                <a:latin typeface="Adobe Caslon Pro" pitchFamily="18" charset="0"/>
              </a:rPr>
              <a:t>.- </a:t>
            </a:r>
            <a:r>
              <a:rPr lang="es-MX" sz="2000" dirty="0" smtClean="0">
                <a:latin typeface="Adobe Caslon Pro" pitchFamily="18" charset="0"/>
              </a:rPr>
              <a:t>Tercer </a:t>
            </a:r>
            <a:r>
              <a:rPr lang="es-MX" sz="2000" dirty="0">
                <a:latin typeface="Adobe Caslon Pro" pitchFamily="18" charset="0"/>
              </a:rPr>
              <a:t>periodo: educación primaria.</a:t>
            </a:r>
          </a:p>
        </p:txBody>
      </p:sp>
      <p:sp>
        <p:nvSpPr>
          <p:cNvPr id="5" name="4 Flecha derecha"/>
          <p:cNvSpPr/>
          <p:nvPr/>
        </p:nvSpPr>
        <p:spPr>
          <a:xfrm>
            <a:off x="4097655" y="3038736"/>
            <a:ext cx="978408" cy="484632"/>
          </a:xfrm>
          <a:prstGeom prst="rightArrow">
            <a:avLst/>
          </a:prstGeom>
          <a:solidFill>
            <a:srgbClr val="C00000"/>
          </a:solidFill>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1 Título"/>
          <p:cNvSpPr txBox="1">
            <a:spLocks/>
          </p:cNvSpPr>
          <p:nvPr/>
        </p:nvSpPr>
        <p:spPr bwMode="auto">
          <a:xfrm>
            <a:off x="-57742" y="-8081"/>
            <a:ext cx="4905968" cy="836756"/>
          </a:xfrm>
          <a:prstGeom prst="rect">
            <a:avLst/>
          </a:prstGeom>
          <a:noFill/>
          <a:ln>
            <a:miter lim="800000"/>
            <a:headEnd/>
            <a:tailEnd/>
          </a:ln>
        </p:spPr>
        <p:txBody>
          <a:bodyPr anchor="ctr"/>
          <a:lstStyle/>
          <a:p>
            <a:pPr algn="ctr">
              <a:defRPr/>
            </a:pPr>
            <a:endParaRPr lang="es-MX" sz="2000" b="1" dirty="0" smtClean="0">
              <a:solidFill>
                <a:schemeClr val="bg1"/>
              </a:solidFill>
              <a:latin typeface="Agency FB" pitchFamily="34" charset="0"/>
            </a:endParaRPr>
          </a:p>
          <a:p>
            <a:pPr algn="ctr">
              <a:defRPr/>
            </a:pPr>
            <a:r>
              <a:rPr lang="es-MX" sz="2000" b="1" dirty="0" smtClean="0">
                <a:solidFill>
                  <a:schemeClr val="bg1"/>
                </a:solidFill>
                <a:latin typeface="Agency FB" pitchFamily="34" charset="0"/>
              </a:rPr>
              <a:t>Educación </a:t>
            </a:r>
            <a:r>
              <a:rPr lang="es-MX" sz="2000" b="1" dirty="0">
                <a:solidFill>
                  <a:schemeClr val="bg1"/>
                </a:solidFill>
                <a:latin typeface="Agency FB" pitchFamily="34" charset="0"/>
              </a:rPr>
              <a:t>Primaria. </a:t>
            </a:r>
            <a:endParaRPr lang="es-MX" sz="2000" b="1" dirty="0" smtClean="0">
              <a:solidFill>
                <a:schemeClr val="bg1"/>
              </a:solidFill>
              <a:latin typeface="Agency FB" pitchFamily="34" charset="0"/>
            </a:endParaRPr>
          </a:p>
          <a:p>
            <a:pPr algn="ctr">
              <a:defRPr/>
            </a:pPr>
            <a:r>
              <a:rPr lang="es-MX" sz="2000" b="1" dirty="0" smtClean="0">
                <a:solidFill>
                  <a:schemeClr val="bg1"/>
                </a:solidFill>
                <a:latin typeface="Agency FB" pitchFamily="34" charset="0"/>
              </a:rPr>
              <a:t>Evaluación </a:t>
            </a:r>
            <a:r>
              <a:rPr lang="es-MX" sz="2000" b="1" dirty="0">
                <a:solidFill>
                  <a:schemeClr val="bg1"/>
                </a:solidFill>
                <a:latin typeface="Agency FB" pitchFamily="34" charset="0"/>
              </a:rPr>
              <a:t>General de Conocimientos del sexto </a:t>
            </a:r>
            <a:r>
              <a:rPr lang="es-MX" sz="2000" b="1" dirty="0" smtClean="0">
                <a:solidFill>
                  <a:schemeClr val="bg1"/>
                </a:solidFill>
                <a:latin typeface="Agency FB" pitchFamily="34" charset="0"/>
              </a:rPr>
              <a:t>grado</a:t>
            </a:r>
            <a:endParaRPr lang="es-MX" sz="2000" b="1" dirty="0">
              <a:solidFill>
                <a:schemeClr val="bg1"/>
              </a:solidFill>
              <a:latin typeface="Agency FB" pitchFamily="34" charset="0"/>
            </a:endParaRPr>
          </a:p>
          <a:p>
            <a:pPr algn="ctr" fontAlgn="auto">
              <a:spcAft>
                <a:spcPts val="0"/>
              </a:spcAft>
              <a:defRPr/>
            </a:pPr>
            <a:r>
              <a:rPr lang="es-MX" sz="2000" b="1" dirty="0" smtClean="0">
                <a:solidFill>
                  <a:schemeClr val="bg1"/>
                </a:solidFill>
                <a:latin typeface="Agency FB" pitchFamily="34" charset="0"/>
              </a:rPr>
              <a:t> </a:t>
            </a:r>
            <a:endParaRPr lang="es-MX" sz="2000" b="1" dirty="0">
              <a:solidFill>
                <a:schemeClr val="bg1"/>
              </a:solidFill>
              <a:latin typeface="Agency FB" pitchFamily="34" charset="0"/>
            </a:endParaRPr>
          </a:p>
        </p:txBody>
      </p:sp>
      <p:sp>
        <p:nvSpPr>
          <p:cNvPr id="3" name="2 CuadroTexto"/>
          <p:cNvSpPr txBox="1"/>
          <p:nvPr/>
        </p:nvSpPr>
        <p:spPr>
          <a:xfrm>
            <a:off x="128856" y="1328745"/>
            <a:ext cx="4293018" cy="5447645"/>
          </a:xfrm>
          <a:prstGeom prst="rect">
            <a:avLst/>
          </a:prstGeom>
          <a:noFill/>
        </p:spPr>
        <p:txBody>
          <a:bodyPr wrap="square" rtlCol="0">
            <a:spAutoFit/>
          </a:bodyPr>
          <a:lstStyle/>
          <a:p>
            <a:r>
              <a:rPr lang="es-MX" sz="2000" b="1" dirty="0">
                <a:latin typeface="Agency FB" pitchFamily="34" charset="0"/>
              </a:rPr>
              <a:t>¿A quién puede aplicarse?</a:t>
            </a:r>
          </a:p>
          <a:p>
            <a:pPr algn="just"/>
            <a:r>
              <a:rPr lang="es-MX" sz="2000" dirty="0" smtClean="0">
                <a:latin typeface="Adobe Caslon Pro" pitchFamily="18" charset="0"/>
              </a:rPr>
              <a:t>A los </a:t>
            </a:r>
            <a:r>
              <a:rPr lang="es-MX" sz="2000" dirty="0">
                <a:latin typeface="Adobe Caslon Pro" pitchFamily="18" charset="0"/>
              </a:rPr>
              <a:t>alumnos que no acreditaron el grado, en la misma entidad o procedentes de otras entidades del país o del extranjero. </a:t>
            </a:r>
            <a:endParaRPr lang="es-MX" sz="2000" dirty="0" smtClean="0">
              <a:latin typeface="Adobe Caslon Pro" pitchFamily="18" charset="0"/>
            </a:endParaRPr>
          </a:p>
          <a:p>
            <a:pPr algn="just"/>
            <a:endParaRPr lang="es-MX" sz="1000" dirty="0">
              <a:latin typeface="Adobe Caslon Pro" pitchFamily="18" charset="0"/>
            </a:endParaRPr>
          </a:p>
          <a:p>
            <a:r>
              <a:rPr lang="es-MX" sz="2000" b="1" dirty="0">
                <a:latin typeface="Agency FB" pitchFamily="34" charset="0"/>
              </a:rPr>
              <a:t>¿Dónde</a:t>
            </a:r>
            <a:r>
              <a:rPr lang="es-MX" sz="2000" b="1" dirty="0" smtClean="0">
                <a:latin typeface="Agency FB" pitchFamily="34" charset="0"/>
              </a:rPr>
              <a:t>?</a:t>
            </a:r>
          </a:p>
          <a:p>
            <a:pPr marL="285750" indent="-285750" algn="just">
              <a:buFont typeface="Arial" pitchFamily="34" charset="0"/>
              <a:buChar char="•"/>
            </a:pPr>
            <a:r>
              <a:rPr lang="es-MX" sz="2000" dirty="0" smtClean="0">
                <a:latin typeface="Adobe Caslon Pro" pitchFamily="18" charset="0"/>
              </a:rPr>
              <a:t>En el plantel en donde el alumno realizó sus estudios.</a:t>
            </a:r>
          </a:p>
          <a:p>
            <a:pPr marL="285750" indent="-285750" algn="just">
              <a:buFont typeface="Arial" pitchFamily="34" charset="0"/>
              <a:buChar char="•"/>
            </a:pPr>
            <a:endParaRPr lang="es-MX" sz="800" dirty="0" smtClean="0">
              <a:latin typeface="Adobe Caslon Pro" pitchFamily="18" charset="0"/>
            </a:endParaRPr>
          </a:p>
          <a:p>
            <a:pPr marL="285750" indent="-285750" algn="just">
              <a:buFont typeface="Arial" pitchFamily="34" charset="0"/>
              <a:buChar char="•"/>
            </a:pPr>
            <a:r>
              <a:rPr lang="es-MX" sz="2000" dirty="0" smtClean="0">
                <a:latin typeface="Adobe Caslon Pro" pitchFamily="18" charset="0"/>
              </a:rPr>
              <a:t>Para aquellos alumnos </a:t>
            </a:r>
            <a:r>
              <a:rPr lang="es-MX" sz="2000" dirty="0">
                <a:latin typeface="Adobe Caslon Pro" pitchFamily="18" charset="0"/>
              </a:rPr>
              <a:t>que provienen de otras entidades del país o del extranjero el Área de Control Escolar, deberá coordinarse con el Área Pedagógica para la elaboración y aplicación de la EGC</a:t>
            </a:r>
            <a:r>
              <a:rPr lang="es-MX" sz="2000" dirty="0" smtClean="0">
                <a:latin typeface="Adobe Caslon Pro" pitchFamily="18" charset="0"/>
              </a:rPr>
              <a:t>.</a:t>
            </a:r>
          </a:p>
        </p:txBody>
      </p:sp>
      <p:sp>
        <p:nvSpPr>
          <p:cNvPr id="4" name="3 CuadroTexto"/>
          <p:cNvSpPr txBox="1"/>
          <p:nvPr/>
        </p:nvSpPr>
        <p:spPr>
          <a:xfrm>
            <a:off x="4967785" y="1325734"/>
            <a:ext cx="4030165" cy="5016758"/>
          </a:xfrm>
          <a:prstGeom prst="rect">
            <a:avLst/>
          </a:prstGeom>
          <a:noFill/>
        </p:spPr>
        <p:txBody>
          <a:bodyPr wrap="square" rtlCol="0">
            <a:spAutoFit/>
          </a:bodyPr>
          <a:lstStyle/>
          <a:p>
            <a:r>
              <a:rPr lang="es-MX" sz="2000" b="1" dirty="0" smtClean="0">
                <a:latin typeface="Agency FB" pitchFamily="34" charset="0"/>
              </a:rPr>
              <a:t>¿Cuándo presentar la EGC? </a:t>
            </a:r>
          </a:p>
          <a:p>
            <a:pPr algn="just"/>
            <a:r>
              <a:rPr lang="es-MX" sz="2000" dirty="0" smtClean="0">
                <a:latin typeface="Adobe Caslon Pro" pitchFamily="18" charset="0"/>
              </a:rPr>
              <a:t>Cada </a:t>
            </a:r>
            <a:r>
              <a:rPr lang="es-MX" sz="2000" dirty="0">
                <a:latin typeface="Adobe Caslon Pro" pitchFamily="18" charset="0"/>
              </a:rPr>
              <a:t>mes hasta acreditar el nivel educativo, conforme a las fechas establecidas en el Calendario de Aplicación de la Evaluación General de Conocimientos para la Acreditación de la Educación Primaria, que para tal efecto emite la </a:t>
            </a:r>
            <a:r>
              <a:rPr lang="es-MX" sz="2000" dirty="0" smtClean="0">
                <a:latin typeface="Adobe Caslon Pro" pitchFamily="18" charset="0"/>
              </a:rPr>
              <a:t>DGAIR</a:t>
            </a:r>
          </a:p>
          <a:p>
            <a:pPr algn="just"/>
            <a:endParaRPr lang="es-MX" sz="2000" dirty="0">
              <a:latin typeface="Adobe Caslon Pro" pitchFamily="18" charset="0"/>
            </a:endParaRPr>
          </a:p>
          <a:p>
            <a:r>
              <a:rPr lang="es-MX" sz="2000" b="1" dirty="0">
                <a:latin typeface="Agency FB" pitchFamily="34" charset="0"/>
              </a:rPr>
              <a:t>¿Qué debe contener la evaluación?</a:t>
            </a:r>
          </a:p>
          <a:p>
            <a:pPr algn="just"/>
            <a:r>
              <a:rPr lang="es-MX" sz="2000" dirty="0" smtClean="0">
                <a:latin typeface="Adobe Caslon Pro" pitchFamily="18" charset="0"/>
              </a:rPr>
              <a:t>Debe </a:t>
            </a:r>
            <a:r>
              <a:rPr lang="es-MX" sz="2000" dirty="0">
                <a:latin typeface="Adobe Caslon Pro" pitchFamily="18" charset="0"/>
              </a:rPr>
              <a:t>comprender todas las asignaturas correspondientes al sexto grado de educación primaria</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1 Título"/>
          <p:cNvSpPr txBox="1">
            <a:spLocks/>
          </p:cNvSpPr>
          <p:nvPr/>
        </p:nvSpPr>
        <p:spPr bwMode="auto">
          <a:xfrm>
            <a:off x="-57742" y="-8081"/>
            <a:ext cx="4905968" cy="836756"/>
          </a:xfrm>
          <a:prstGeom prst="rect">
            <a:avLst/>
          </a:prstGeom>
          <a:noFill/>
          <a:ln>
            <a:miter lim="800000"/>
            <a:headEnd/>
            <a:tailEnd/>
          </a:ln>
        </p:spPr>
        <p:txBody>
          <a:bodyPr anchor="ctr"/>
          <a:lstStyle/>
          <a:p>
            <a:pPr algn="ctr">
              <a:defRPr/>
            </a:pPr>
            <a:endParaRPr lang="es-MX" sz="2000" b="1" dirty="0" smtClean="0">
              <a:solidFill>
                <a:schemeClr val="bg1"/>
              </a:solidFill>
              <a:latin typeface="Agency FB" pitchFamily="34" charset="0"/>
            </a:endParaRPr>
          </a:p>
          <a:p>
            <a:pPr algn="ctr">
              <a:defRPr/>
            </a:pPr>
            <a:r>
              <a:rPr lang="es-MX" sz="2000" b="1" dirty="0" smtClean="0">
                <a:solidFill>
                  <a:schemeClr val="bg1"/>
                </a:solidFill>
                <a:latin typeface="Agency FB" pitchFamily="34" charset="0"/>
              </a:rPr>
              <a:t>Educación </a:t>
            </a:r>
            <a:r>
              <a:rPr lang="es-MX" sz="2000" b="1" dirty="0">
                <a:solidFill>
                  <a:schemeClr val="bg1"/>
                </a:solidFill>
                <a:latin typeface="Agency FB" pitchFamily="34" charset="0"/>
              </a:rPr>
              <a:t>Primaria. </a:t>
            </a:r>
            <a:endParaRPr lang="es-MX" sz="2000" b="1" dirty="0" smtClean="0">
              <a:solidFill>
                <a:schemeClr val="bg1"/>
              </a:solidFill>
              <a:latin typeface="Agency FB" pitchFamily="34" charset="0"/>
            </a:endParaRPr>
          </a:p>
          <a:p>
            <a:pPr algn="ctr">
              <a:defRPr/>
            </a:pPr>
            <a:r>
              <a:rPr lang="es-MX" sz="2000" b="1" dirty="0" smtClean="0">
                <a:solidFill>
                  <a:schemeClr val="bg1"/>
                </a:solidFill>
                <a:latin typeface="Agency FB" pitchFamily="34" charset="0"/>
              </a:rPr>
              <a:t>Evaluación </a:t>
            </a:r>
            <a:r>
              <a:rPr lang="es-MX" sz="2000" b="1" dirty="0">
                <a:solidFill>
                  <a:schemeClr val="bg1"/>
                </a:solidFill>
                <a:latin typeface="Agency FB" pitchFamily="34" charset="0"/>
              </a:rPr>
              <a:t>General de Conocimientos del sexto </a:t>
            </a:r>
            <a:r>
              <a:rPr lang="es-MX" sz="2000" b="1" dirty="0" smtClean="0">
                <a:solidFill>
                  <a:schemeClr val="bg1"/>
                </a:solidFill>
                <a:latin typeface="Agency FB" pitchFamily="34" charset="0"/>
              </a:rPr>
              <a:t>grado</a:t>
            </a:r>
            <a:endParaRPr lang="es-MX" sz="2000" b="1" dirty="0">
              <a:solidFill>
                <a:schemeClr val="bg1"/>
              </a:solidFill>
              <a:latin typeface="Agency FB" pitchFamily="34" charset="0"/>
            </a:endParaRPr>
          </a:p>
          <a:p>
            <a:pPr algn="ctr" fontAlgn="auto">
              <a:spcAft>
                <a:spcPts val="0"/>
              </a:spcAft>
              <a:defRPr/>
            </a:pPr>
            <a:r>
              <a:rPr lang="es-MX" sz="2000" b="1" dirty="0" smtClean="0">
                <a:solidFill>
                  <a:schemeClr val="bg1"/>
                </a:solidFill>
                <a:latin typeface="Agency FB" pitchFamily="34" charset="0"/>
              </a:rPr>
              <a:t> </a:t>
            </a:r>
            <a:endParaRPr lang="es-MX" sz="2000" b="1" dirty="0">
              <a:solidFill>
                <a:schemeClr val="bg1"/>
              </a:solidFill>
              <a:latin typeface="Agency FB" pitchFamily="34" charset="0"/>
            </a:endParaRPr>
          </a:p>
        </p:txBody>
      </p:sp>
      <p:sp>
        <p:nvSpPr>
          <p:cNvPr id="3" name="2 CuadroTexto"/>
          <p:cNvSpPr txBox="1"/>
          <p:nvPr/>
        </p:nvSpPr>
        <p:spPr>
          <a:xfrm>
            <a:off x="4981903" y="1290179"/>
            <a:ext cx="3954139" cy="4647426"/>
          </a:xfrm>
          <a:prstGeom prst="rect">
            <a:avLst/>
          </a:prstGeom>
          <a:noFill/>
        </p:spPr>
        <p:txBody>
          <a:bodyPr wrap="square" rtlCol="0">
            <a:spAutoFit/>
          </a:bodyPr>
          <a:lstStyle/>
          <a:p>
            <a:pPr algn="just"/>
            <a:r>
              <a:rPr lang="es-MX" sz="2100" b="1" dirty="0">
                <a:latin typeface="Agency FB" pitchFamily="34" charset="0"/>
              </a:rPr>
              <a:t>¿Qué se debe registrar al reverso de la Cartilla</a:t>
            </a:r>
            <a:r>
              <a:rPr lang="es-MX" sz="2100" b="1" dirty="0" smtClean="0">
                <a:latin typeface="Agency FB" pitchFamily="34" charset="0"/>
              </a:rPr>
              <a:t>?</a:t>
            </a:r>
          </a:p>
          <a:p>
            <a:pPr algn="just"/>
            <a:endParaRPr lang="es-MX" sz="2000" b="1" dirty="0">
              <a:latin typeface="Adobe Caslon Pro" pitchFamily="18" charset="0"/>
            </a:endParaRPr>
          </a:p>
          <a:p>
            <a:pPr algn="just"/>
            <a:r>
              <a:rPr lang="es-MX" dirty="0" smtClean="0">
                <a:latin typeface="Adobe Caslon Pro" pitchFamily="18" charset="0"/>
              </a:rPr>
              <a:t>En </a:t>
            </a:r>
            <a:r>
              <a:rPr lang="es-MX" dirty="0">
                <a:latin typeface="Adobe Caslon Pro" pitchFamily="18" charset="0"/>
              </a:rPr>
              <a:t>el recuadro de Observaciones </a:t>
            </a:r>
            <a:r>
              <a:rPr lang="es-MX" dirty="0" smtClean="0">
                <a:latin typeface="Adobe Caslon Pro" pitchFamily="18" charset="0"/>
              </a:rPr>
              <a:t>Generales se anotará que </a:t>
            </a:r>
            <a:r>
              <a:rPr lang="es-MX" dirty="0">
                <a:latin typeface="Adobe Caslon Pro" pitchFamily="18" charset="0"/>
              </a:rPr>
              <a:t>el(la) alumno(a) acreditó el sexto grado de educación primaria mediante la Evaluación General de </a:t>
            </a:r>
            <a:r>
              <a:rPr lang="es-MX" dirty="0" smtClean="0">
                <a:latin typeface="Adobe Caslon Pro" pitchFamily="18" charset="0"/>
              </a:rPr>
              <a:t>Conocimientos.</a:t>
            </a:r>
          </a:p>
          <a:p>
            <a:pPr algn="just"/>
            <a:endParaRPr lang="es-MX" dirty="0">
              <a:latin typeface="Adobe Caslon Pro" pitchFamily="18" charset="0"/>
            </a:endParaRPr>
          </a:p>
          <a:p>
            <a:pPr algn="just"/>
            <a:r>
              <a:rPr lang="es-MX" dirty="0">
                <a:latin typeface="Adobe Caslon Pro" pitchFamily="18" charset="0"/>
              </a:rPr>
              <a:t>La fecha de expedición oficial que se registrare en la Cartilla será determinada por la DGAIR en el ámbito de sus atribuciones conforme al Calendario Escolar que establece la SEP</a:t>
            </a:r>
            <a:r>
              <a:rPr lang="es-MX" dirty="0" smtClean="0">
                <a:latin typeface="Adobe Caslon Pro" pitchFamily="18" charset="0"/>
              </a:rPr>
              <a:t>.</a:t>
            </a:r>
            <a:endParaRPr lang="es-MX" dirty="0">
              <a:latin typeface="Adobe Caslon Pro" pitchFamily="18" charset="0"/>
            </a:endParaRPr>
          </a:p>
        </p:txBody>
      </p:sp>
      <p:sp>
        <p:nvSpPr>
          <p:cNvPr id="4" name="3 CuadroTexto"/>
          <p:cNvSpPr txBox="1"/>
          <p:nvPr/>
        </p:nvSpPr>
        <p:spPr>
          <a:xfrm>
            <a:off x="146126" y="1241321"/>
            <a:ext cx="4630826" cy="5078313"/>
          </a:xfrm>
          <a:prstGeom prst="rect">
            <a:avLst/>
          </a:prstGeom>
          <a:noFill/>
        </p:spPr>
        <p:txBody>
          <a:bodyPr wrap="square" rtlCol="0">
            <a:spAutoFit/>
          </a:bodyPr>
          <a:lstStyle/>
          <a:p>
            <a:r>
              <a:rPr lang="es-MX" sz="2100" b="1" dirty="0" smtClean="0">
                <a:latin typeface="Agency FB" pitchFamily="34" charset="0"/>
              </a:rPr>
              <a:t>¿Qué debe entregarse al alumno una vez que acredite la EGC?</a:t>
            </a:r>
          </a:p>
          <a:p>
            <a:endParaRPr lang="es-MX" sz="1600" b="1" dirty="0" smtClean="0">
              <a:latin typeface="Adobe Caslon Pro" pitchFamily="18" charset="0"/>
            </a:endParaRPr>
          </a:p>
          <a:p>
            <a:pPr marL="285750" indent="-285750" algn="just">
              <a:buFont typeface="Arial" pitchFamily="34" charset="0"/>
              <a:buChar char="•"/>
            </a:pPr>
            <a:r>
              <a:rPr lang="es-MX" dirty="0" smtClean="0">
                <a:latin typeface="Adobe Caslon Pro" pitchFamily="18" charset="0"/>
              </a:rPr>
              <a:t>Se </a:t>
            </a:r>
            <a:r>
              <a:rPr lang="es-MX" dirty="0">
                <a:latin typeface="Adobe Caslon Pro" pitchFamily="18" charset="0"/>
              </a:rPr>
              <a:t>le deberá </a:t>
            </a:r>
            <a:r>
              <a:rPr lang="es-MX" b="1" dirty="0">
                <a:latin typeface="Adobe Caslon Pro" pitchFamily="18" charset="0"/>
              </a:rPr>
              <a:t>expedir una nueva Cartilla de Educación Básica del sexto grado </a:t>
            </a:r>
            <a:r>
              <a:rPr lang="es-MX" dirty="0">
                <a:latin typeface="Adobe Caslon Pro" pitchFamily="18" charset="0"/>
              </a:rPr>
              <a:t>de educación primaria</a:t>
            </a:r>
            <a:r>
              <a:rPr lang="es-MX" dirty="0" smtClean="0">
                <a:latin typeface="Adobe Caslon Pro" pitchFamily="18" charset="0"/>
              </a:rPr>
              <a:t>.</a:t>
            </a:r>
          </a:p>
          <a:p>
            <a:pPr algn="just"/>
            <a:endParaRPr lang="es-MX" sz="700" dirty="0" smtClean="0">
              <a:latin typeface="Adobe Caslon Pro" pitchFamily="18" charset="0"/>
            </a:endParaRPr>
          </a:p>
          <a:p>
            <a:pPr marL="285750" indent="-285750" algn="just">
              <a:buFont typeface="Arial" pitchFamily="34" charset="0"/>
              <a:buChar char="•"/>
            </a:pPr>
            <a:r>
              <a:rPr lang="es-ES" dirty="0" smtClean="0">
                <a:latin typeface="Adobe Caslon Pro" pitchFamily="18" charset="0"/>
              </a:rPr>
              <a:t>Se registrará </a:t>
            </a:r>
            <a:r>
              <a:rPr lang="es-ES" dirty="0">
                <a:latin typeface="Adobe Caslon Pro" pitchFamily="18" charset="0"/>
              </a:rPr>
              <a:t>la calificación obtenida en dicha evaluación en el espacio del promedio general anual de sexto </a:t>
            </a:r>
            <a:r>
              <a:rPr lang="es-ES" dirty="0" smtClean="0">
                <a:latin typeface="Adobe Caslon Pro" pitchFamily="18" charset="0"/>
              </a:rPr>
              <a:t>grado</a:t>
            </a:r>
            <a:r>
              <a:rPr lang="es-ES" dirty="0" smtClean="0">
                <a:latin typeface="Adobe Caslon Pro" pitchFamily="18" charset="0"/>
              </a:rPr>
              <a:t>.</a:t>
            </a:r>
            <a:endParaRPr lang="es-ES" dirty="0" smtClean="0">
              <a:latin typeface="Adobe Caslon Pro" pitchFamily="18" charset="0"/>
            </a:endParaRPr>
          </a:p>
          <a:p>
            <a:pPr marL="285750" indent="-285750" algn="just">
              <a:buFont typeface="Arial" pitchFamily="34" charset="0"/>
              <a:buChar char="•"/>
            </a:pPr>
            <a:r>
              <a:rPr lang="es-ES" dirty="0" smtClean="0">
                <a:latin typeface="Adobe Caslon Pro" pitchFamily="18" charset="0"/>
              </a:rPr>
              <a:t>Se </a:t>
            </a:r>
            <a:r>
              <a:rPr lang="es-ES" dirty="0">
                <a:latin typeface="Adobe Caslon Pro" pitchFamily="18" charset="0"/>
              </a:rPr>
              <a:t>cancelará con una línea diagonal los espacios destinados a las calificaciones de las </a:t>
            </a:r>
            <a:r>
              <a:rPr lang="es-ES" dirty="0" smtClean="0">
                <a:latin typeface="Adobe Caslon Pro" pitchFamily="18" charset="0"/>
              </a:rPr>
              <a:t>asignaturas.</a:t>
            </a:r>
          </a:p>
          <a:p>
            <a:pPr marL="171450" indent="-171450" algn="just">
              <a:buFont typeface="Arial" pitchFamily="34" charset="0"/>
              <a:buChar char="•"/>
            </a:pPr>
            <a:endParaRPr lang="es-ES" sz="700" dirty="0">
              <a:latin typeface="Adobe Caslon Pro" pitchFamily="18" charset="0"/>
            </a:endParaRPr>
          </a:p>
          <a:p>
            <a:pPr marL="285750" indent="-285750" algn="just">
              <a:buFont typeface="Arial" pitchFamily="34" charset="0"/>
              <a:buChar char="•"/>
            </a:pPr>
            <a:r>
              <a:rPr lang="es-MX" dirty="0" smtClean="0">
                <a:latin typeface="Adobe Caslon Pro" pitchFamily="18" charset="0"/>
              </a:rPr>
              <a:t>Se </a:t>
            </a:r>
            <a:r>
              <a:rPr lang="es-MX" dirty="0">
                <a:latin typeface="Adobe Caslon Pro" pitchFamily="18" charset="0"/>
              </a:rPr>
              <a:t>deberá calcular el promedio final de nivel educativo de educación primaria de </a:t>
            </a:r>
            <a:r>
              <a:rPr lang="es-MX" dirty="0" smtClean="0">
                <a:latin typeface="Adobe Caslon Pro" pitchFamily="18" charset="0"/>
              </a:rPr>
              <a:t>conformidad con lo establecido en el Acuerdo 648. </a:t>
            </a:r>
            <a:endParaRPr lang="es-MX" dirty="0">
              <a:latin typeface="Adobe Caslon Pro"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1 Título"/>
          <p:cNvSpPr txBox="1">
            <a:spLocks/>
          </p:cNvSpPr>
          <p:nvPr/>
        </p:nvSpPr>
        <p:spPr bwMode="auto">
          <a:xfrm>
            <a:off x="-57742" y="-8081"/>
            <a:ext cx="4905968" cy="836756"/>
          </a:xfrm>
          <a:prstGeom prst="rect">
            <a:avLst/>
          </a:prstGeom>
          <a:noFill/>
          <a:ln>
            <a:miter lim="800000"/>
            <a:headEnd/>
            <a:tailEnd/>
          </a:ln>
        </p:spPr>
        <p:txBody>
          <a:bodyPr anchor="ctr"/>
          <a:lstStyle/>
          <a:p>
            <a:pPr algn="ctr">
              <a:defRPr/>
            </a:pPr>
            <a:endParaRPr lang="es-MX" sz="2000" b="1" dirty="0" smtClean="0">
              <a:solidFill>
                <a:schemeClr val="bg1"/>
              </a:solidFill>
              <a:latin typeface="Agency FB" pitchFamily="34" charset="0"/>
            </a:endParaRPr>
          </a:p>
          <a:p>
            <a:pPr algn="ctr">
              <a:defRPr/>
            </a:pPr>
            <a:r>
              <a:rPr lang="es-MX" sz="2000" b="1" dirty="0" smtClean="0">
                <a:solidFill>
                  <a:schemeClr val="bg1"/>
                </a:solidFill>
                <a:latin typeface="Agency FB" pitchFamily="34" charset="0"/>
              </a:rPr>
              <a:t>Educación </a:t>
            </a:r>
            <a:r>
              <a:rPr lang="es-MX" sz="2000" b="1" dirty="0">
                <a:solidFill>
                  <a:schemeClr val="bg1"/>
                </a:solidFill>
                <a:latin typeface="Agency FB" pitchFamily="34" charset="0"/>
              </a:rPr>
              <a:t>Primaria. </a:t>
            </a:r>
            <a:endParaRPr lang="es-MX" sz="2000" b="1" dirty="0" smtClean="0">
              <a:solidFill>
                <a:schemeClr val="bg1"/>
              </a:solidFill>
              <a:latin typeface="Agency FB" pitchFamily="34" charset="0"/>
            </a:endParaRPr>
          </a:p>
          <a:p>
            <a:pPr algn="ctr">
              <a:defRPr/>
            </a:pPr>
            <a:r>
              <a:rPr lang="es-MX" sz="2000" b="1" dirty="0" smtClean="0">
                <a:solidFill>
                  <a:schemeClr val="bg1"/>
                </a:solidFill>
                <a:latin typeface="Agency FB" pitchFamily="34" charset="0"/>
              </a:rPr>
              <a:t>Evaluación </a:t>
            </a:r>
            <a:r>
              <a:rPr lang="es-MX" sz="2000" b="1" dirty="0">
                <a:solidFill>
                  <a:schemeClr val="bg1"/>
                </a:solidFill>
                <a:latin typeface="Agency FB" pitchFamily="34" charset="0"/>
              </a:rPr>
              <a:t>General de Conocimientos del sexto </a:t>
            </a:r>
            <a:r>
              <a:rPr lang="es-MX" sz="2000" b="1" dirty="0" smtClean="0">
                <a:solidFill>
                  <a:schemeClr val="bg1"/>
                </a:solidFill>
                <a:latin typeface="Agency FB" pitchFamily="34" charset="0"/>
              </a:rPr>
              <a:t>grado</a:t>
            </a:r>
            <a:endParaRPr lang="es-MX" sz="2000" b="1" dirty="0">
              <a:solidFill>
                <a:schemeClr val="bg1"/>
              </a:solidFill>
              <a:latin typeface="Agency FB" pitchFamily="34" charset="0"/>
            </a:endParaRPr>
          </a:p>
          <a:p>
            <a:pPr algn="ctr" fontAlgn="auto">
              <a:spcAft>
                <a:spcPts val="0"/>
              </a:spcAft>
              <a:defRPr/>
            </a:pPr>
            <a:r>
              <a:rPr lang="es-MX" sz="2000" b="1" dirty="0" smtClean="0">
                <a:solidFill>
                  <a:schemeClr val="bg1"/>
                </a:solidFill>
                <a:latin typeface="Agency FB" pitchFamily="34" charset="0"/>
              </a:rPr>
              <a:t> </a:t>
            </a:r>
            <a:endParaRPr lang="es-MX" sz="2000" b="1" dirty="0">
              <a:solidFill>
                <a:schemeClr val="bg1"/>
              </a:solidFill>
              <a:latin typeface="Agency FB" pitchFamily="34" charset="0"/>
            </a:endParaRPr>
          </a:p>
        </p:txBody>
      </p:sp>
      <p:sp>
        <p:nvSpPr>
          <p:cNvPr id="3" name="2 CuadroTexto"/>
          <p:cNvSpPr txBox="1"/>
          <p:nvPr/>
        </p:nvSpPr>
        <p:spPr>
          <a:xfrm>
            <a:off x="2592376" y="1589713"/>
            <a:ext cx="4707079" cy="4154984"/>
          </a:xfrm>
          <a:prstGeom prst="rect">
            <a:avLst/>
          </a:prstGeom>
          <a:noFill/>
        </p:spPr>
        <p:txBody>
          <a:bodyPr wrap="square" rtlCol="0">
            <a:spAutoFit/>
          </a:bodyPr>
          <a:lstStyle/>
          <a:p>
            <a:pPr algn="just"/>
            <a:r>
              <a:rPr lang="es-MX" sz="2400" b="1" dirty="0" smtClean="0">
                <a:latin typeface="Agency FB" pitchFamily="34" charset="0"/>
              </a:rPr>
              <a:t>¿</a:t>
            </a:r>
            <a:r>
              <a:rPr lang="es-MX" sz="2400" b="1" dirty="0">
                <a:latin typeface="Agency FB" pitchFamily="34" charset="0"/>
              </a:rPr>
              <a:t>Quién valida la Cartilla</a:t>
            </a:r>
            <a:r>
              <a:rPr lang="es-MX" sz="2400" b="1" dirty="0" smtClean="0">
                <a:latin typeface="Agency FB" pitchFamily="34" charset="0"/>
              </a:rPr>
              <a:t>?</a:t>
            </a:r>
          </a:p>
          <a:p>
            <a:pPr algn="just"/>
            <a:endParaRPr lang="es-MX" sz="2000" dirty="0">
              <a:latin typeface="Adobe Caslon Pro" pitchFamily="18" charset="0"/>
            </a:endParaRPr>
          </a:p>
          <a:p>
            <a:pPr marL="342900" indent="-342900" algn="just">
              <a:buAutoNum type="alphaLcParenR"/>
            </a:pPr>
            <a:r>
              <a:rPr lang="es-ES" sz="2000" b="1" dirty="0" smtClean="0">
                <a:latin typeface="Adobe Caslon Pro" pitchFamily="18" charset="0"/>
              </a:rPr>
              <a:t>Si se aplica en el plantel:</a:t>
            </a:r>
            <a:r>
              <a:rPr lang="es-ES" sz="2000" dirty="0" smtClean="0">
                <a:latin typeface="Adobe Caslon Pro" pitchFamily="18" charset="0"/>
              </a:rPr>
              <a:t> En </a:t>
            </a:r>
            <a:r>
              <a:rPr lang="es-ES" sz="2000" dirty="0">
                <a:latin typeface="Adobe Caslon Pro" pitchFamily="18" charset="0"/>
              </a:rPr>
              <a:t>el espacio destinado a la </a:t>
            </a:r>
            <a:r>
              <a:rPr lang="es-ES" sz="2000" dirty="0" smtClean="0">
                <a:latin typeface="Adobe Caslon Pro" pitchFamily="18" charset="0"/>
              </a:rPr>
              <a:t>validación, deberá firmar el(la</a:t>
            </a:r>
            <a:r>
              <a:rPr lang="es-ES" sz="2000" dirty="0">
                <a:latin typeface="Adobe Caslon Pro" pitchFamily="18" charset="0"/>
              </a:rPr>
              <a:t>) Director(a) de la escuela</a:t>
            </a:r>
            <a:r>
              <a:rPr lang="es-ES" sz="2000" dirty="0" smtClean="0">
                <a:latin typeface="Adobe Caslon Pro" pitchFamily="18" charset="0"/>
              </a:rPr>
              <a:t>, así como el(la</a:t>
            </a:r>
            <a:r>
              <a:rPr lang="es-ES" sz="2000" dirty="0">
                <a:latin typeface="Adobe Caslon Pro" pitchFamily="18" charset="0"/>
              </a:rPr>
              <a:t>) Maestro(a) de </a:t>
            </a:r>
            <a:r>
              <a:rPr lang="es-ES" sz="2000" dirty="0" smtClean="0">
                <a:latin typeface="Adobe Caslon Pro" pitchFamily="18" charset="0"/>
              </a:rPr>
              <a:t>grupo.</a:t>
            </a:r>
          </a:p>
          <a:p>
            <a:pPr marL="342900" indent="-342900" algn="just">
              <a:buAutoNum type="alphaLcParenR"/>
            </a:pPr>
            <a:endParaRPr lang="es-ES" sz="2000" b="1" dirty="0" smtClean="0">
              <a:latin typeface="Adobe Caslon Pro" pitchFamily="18" charset="0"/>
            </a:endParaRPr>
          </a:p>
          <a:p>
            <a:pPr marL="342900" indent="-342900" algn="just">
              <a:buAutoNum type="alphaLcParenR"/>
            </a:pPr>
            <a:r>
              <a:rPr lang="es-ES" sz="2000" b="1" dirty="0" smtClean="0">
                <a:latin typeface="Adobe Caslon Pro" pitchFamily="18" charset="0"/>
              </a:rPr>
              <a:t>Si se aplica por parte del Área de </a:t>
            </a:r>
            <a:r>
              <a:rPr lang="es-ES" sz="2000" b="1" dirty="0">
                <a:latin typeface="Adobe Caslon Pro" pitchFamily="18" charset="0"/>
              </a:rPr>
              <a:t>C</a:t>
            </a:r>
            <a:r>
              <a:rPr lang="es-ES" sz="2000" b="1" dirty="0" smtClean="0">
                <a:latin typeface="Adobe Caslon Pro" pitchFamily="18" charset="0"/>
              </a:rPr>
              <a:t>ontrol Escolar: </a:t>
            </a:r>
            <a:r>
              <a:rPr lang="es-ES" sz="2000" dirty="0" smtClean="0">
                <a:latin typeface="Adobe Caslon Pro" pitchFamily="18" charset="0"/>
              </a:rPr>
              <a:t>En </a:t>
            </a:r>
            <a:r>
              <a:rPr lang="es-ES" sz="2000" dirty="0">
                <a:latin typeface="Adobe Caslon Pro" pitchFamily="18" charset="0"/>
              </a:rPr>
              <a:t>el espacio destinado a la validación deberá </a:t>
            </a:r>
            <a:r>
              <a:rPr lang="es-ES" sz="2000" dirty="0" smtClean="0">
                <a:latin typeface="Adobe Caslon Pro" pitchFamily="18" charset="0"/>
              </a:rPr>
              <a:t>firmar el(la) </a:t>
            </a:r>
            <a:r>
              <a:rPr lang="es-ES" sz="2000" dirty="0">
                <a:latin typeface="Adobe Caslon Pro" pitchFamily="18" charset="0"/>
              </a:rPr>
              <a:t>Responsable del Área de Control </a:t>
            </a:r>
            <a:r>
              <a:rPr lang="es-ES" sz="2000" dirty="0" smtClean="0">
                <a:latin typeface="Adobe Caslon Pro" pitchFamily="18" charset="0"/>
              </a:rPr>
              <a:t>Escolar, así como el(la) </a:t>
            </a:r>
            <a:r>
              <a:rPr lang="es-ES" sz="2000" dirty="0">
                <a:latin typeface="Adobe Caslon Pro" pitchFamily="18" charset="0"/>
              </a:rPr>
              <a:t>Responsable del Nivel </a:t>
            </a:r>
            <a:r>
              <a:rPr lang="es-ES" sz="2000" dirty="0" smtClean="0">
                <a:latin typeface="Adobe Caslon Pro" pitchFamily="18" charset="0"/>
              </a:rPr>
              <a:t>Educativo</a:t>
            </a:r>
            <a:r>
              <a:rPr lang="es-ES" sz="2000" dirty="0">
                <a:latin typeface="Adobe Caslon Pro" pitchFamily="18" charset="0"/>
              </a:rPr>
              <a:t>.</a:t>
            </a:r>
            <a:endParaRPr lang="es-MX" sz="2000" dirty="0">
              <a:latin typeface="Adobe Caslon Pro"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1 Título"/>
          <p:cNvSpPr txBox="1">
            <a:spLocks/>
          </p:cNvSpPr>
          <p:nvPr/>
        </p:nvSpPr>
        <p:spPr bwMode="auto">
          <a:xfrm>
            <a:off x="0" y="46949"/>
            <a:ext cx="4811151" cy="839316"/>
          </a:xfrm>
          <a:prstGeom prst="rect">
            <a:avLst/>
          </a:prstGeom>
          <a:noFill/>
          <a:ln>
            <a:miter lim="800000"/>
            <a:headEnd/>
            <a:tailEnd/>
          </a:ln>
        </p:spPr>
        <p:txBody>
          <a:bodyPr anchor="ctr"/>
          <a:lstStyle/>
          <a:p>
            <a:pPr algn="ctr">
              <a:defRPr/>
            </a:pPr>
            <a:r>
              <a:rPr lang="es-MX" sz="2000" b="1" dirty="0" smtClean="0">
                <a:solidFill>
                  <a:schemeClr val="bg1"/>
                </a:solidFill>
                <a:latin typeface="Agency FB" pitchFamily="34" charset="0"/>
              </a:rPr>
              <a:t>Educación Secundaria</a:t>
            </a:r>
          </a:p>
          <a:p>
            <a:pPr algn="ctr">
              <a:defRPr/>
            </a:pPr>
            <a:r>
              <a:rPr lang="es-MX" sz="2000" b="1" dirty="0" smtClean="0">
                <a:solidFill>
                  <a:schemeClr val="bg1"/>
                </a:solidFill>
                <a:latin typeface="Agency FB" pitchFamily="34" charset="0"/>
              </a:rPr>
              <a:t>Examen de Recuperación</a:t>
            </a:r>
            <a:endParaRPr lang="es-MX" sz="2000" b="1" dirty="0">
              <a:solidFill>
                <a:schemeClr val="bg1"/>
              </a:solidFill>
              <a:latin typeface="Agency FB" pitchFamily="34" charset="0"/>
            </a:endParaRPr>
          </a:p>
        </p:txBody>
      </p:sp>
      <p:sp>
        <p:nvSpPr>
          <p:cNvPr id="4" name="3 CuadroTexto"/>
          <p:cNvSpPr txBox="1"/>
          <p:nvPr/>
        </p:nvSpPr>
        <p:spPr>
          <a:xfrm>
            <a:off x="405333" y="1551370"/>
            <a:ext cx="3657600" cy="4708981"/>
          </a:xfrm>
          <a:prstGeom prst="rect">
            <a:avLst/>
          </a:prstGeom>
          <a:solidFill>
            <a:schemeClr val="bg1">
              <a:lumMod val="95000"/>
            </a:schemeClr>
          </a:solidFill>
        </p:spPr>
        <p:txBody>
          <a:bodyPr wrap="square" rtlCol="0">
            <a:spAutoFit/>
          </a:bodyPr>
          <a:lstStyle/>
          <a:p>
            <a:pPr algn="just"/>
            <a:r>
              <a:rPr lang="es-MX" sz="2000" b="1" dirty="0" smtClean="0">
                <a:latin typeface="Adobe Caslon Pro" pitchFamily="18" charset="0"/>
              </a:rPr>
              <a:t>Fundamento:</a:t>
            </a:r>
          </a:p>
          <a:p>
            <a:pPr algn="just"/>
            <a:endParaRPr lang="es-MX" sz="2000" b="1" dirty="0">
              <a:latin typeface="Adobe Caslon Pro" pitchFamily="18" charset="0"/>
            </a:endParaRPr>
          </a:p>
          <a:p>
            <a:pPr algn="just"/>
            <a:r>
              <a:rPr lang="es-MX" sz="2000" b="1" dirty="0" smtClean="0">
                <a:latin typeface="Adobe Caslon Pro" pitchFamily="18" charset="0"/>
              </a:rPr>
              <a:t>Acuerdo número </a:t>
            </a:r>
            <a:r>
              <a:rPr lang="es-MX" sz="2000" b="1" dirty="0">
                <a:latin typeface="Adobe Caslon Pro" pitchFamily="18" charset="0"/>
              </a:rPr>
              <a:t>648 por el que se establecen normas generales para la evaluación, acreditación, promoción y certificación en la educación </a:t>
            </a:r>
            <a:r>
              <a:rPr lang="es-MX" sz="2000" b="1" dirty="0" smtClean="0">
                <a:latin typeface="Adobe Caslon Pro" pitchFamily="18" charset="0"/>
              </a:rPr>
              <a:t>básica, publicado en el Diario Oficial de la Federación el 17 de agosto de 2012.</a:t>
            </a:r>
            <a:endParaRPr lang="es-MX" sz="2000" b="1" dirty="0">
              <a:latin typeface="Adobe Caslon Pro" pitchFamily="18" charset="0"/>
            </a:endParaRPr>
          </a:p>
          <a:p>
            <a:pPr algn="just"/>
            <a:endParaRPr lang="es-MX" sz="2000" b="1" dirty="0">
              <a:latin typeface="Adobe Caslon Pro" pitchFamily="18" charset="0"/>
            </a:endParaRPr>
          </a:p>
          <a:p>
            <a:pPr algn="just"/>
            <a:r>
              <a:rPr lang="es-MX" sz="2000" b="1" dirty="0" smtClean="0">
                <a:latin typeface="Adobe Caslon Pro" pitchFamily="18" charset="0"/>
              </a:rPr>
              <a:t>Artículo 15.4.- </a:t>
            </a:r>
            <a:r>
              <a:rPr lang="es-MX" sz="2000" dirty="0" smtClean="0">
                <a:latin typeface="Adobe Caslon Pro" pitchFamily="18" charset="0"/>
              </a:rPr>
              <a:t>Cuarto periodo: educación secundaria.</a:t>
            </a:r>
            <a:endParaRPr lang="es-MX" sz="2000" dirty="0">
              <a:latin typeface="Adobe Caslon Pro" pitchFamily="18" charset="0"/>
            </a:endParaRPr>
          </a:p>
        </p:txBody>
      </p:sp>
      <p:sp>
        <p:nvSpPr>
          <p:cNvPr id="5" name="4 CuadroTexto"/>
          <p:cNvSpPr txBox="1"/>
          <p:nvPr/>
        </p:nvSpPr>
        <p:spPr>
          <a:xfrm>
            <a:off x="5049196" y="1401933"/>
            <a:ext cx="3968680" cy="3785652"/>
          </a:xfrm>
          <a:prstGeom prst="rect">
            <a:avLst/>
          </a:prstGeom>
          <a:solidFill>
            <a:schemeClr val="bg1">
              <a:lumMod val="95000"/>
            </a:schemeClr>
          </a:solidFill>
        </p:spPr>
        <p:txBody>
          <a:bodyPr wrap="square" rtlCol="0">
            <a:spAutoFit/>
          </a:bodyPr>
          <a:lstStyle/>
          <a:p>
            <a:pPr algn="just"/>
            <a:r>
              <a:rPr lang="es-MX" sz="2000" dirty="0">
                <a:latin typeface="Adobe Caslon Pro" pitchFamily="18" charset="0"/>
              </a:rPr>
              <a:t>El alumno que presente riesgo de no acreditar de </a:t>
            </a:r>
            <a:r>
              <a:rPr lang="es-MX" sz="2000" b="1" dirty="0">
                <a:latin typeface="Adobe Caslon Pro" pitchFamily="18" charset="0"/>
              </a:rPr>
              <a:t>una a cuatro asignaturas </a:t>
            </a:r>
            <a:r>
              <a:rPr lang="es-MX" sz="2000" dirty="0">
                <a:latin typeface="Adobe Caslon Pro" pitchFamily="18" charset="0"/>
              </a:rPr>
              <a:t>del grado podrá, </a:t>
            </a:r>
            <a:r>
              <a:rPr lang="es-MX" sz="2000" b="1" dirty="0">
                <a:latin typeface="Adobe Caslon Pro" pitchFamily="18" charset="0"/>
              </a:rPr>
              <a:t>durante el periodo de evaluación del quinto bloque</a:t>
            </a:r>
            <a:r>
              <a:rPr lang="es-MX" sz="2000" dirty="0">
                <a:latin typeface="Adobe Caslon Pro" pitchFamily="18" charset="0"/>
              </a:rPr>
              <a:t>, presentar un </a:t>
            </a:r>
            <a:r>
              <a:rPr lang="es-MX" sz="2000" b="1" dirty="0">
                <a:latin typeface="Adobe Caslon Pro" pitchFamily="18" charset="0"/>
              </a:rPr>
              <a:t>examen de recuperación </a:t>
            </a:r>
            <a:r>
              <a:rPr lang="es-MX" sz="2000" dirty="0">
                <a:latin typeface="Adobe Caslon Pro" pitchFamily="18" charset="0"/>
              </a:rPr>
              <a:t>por asignatura que incluya los aprendizajes de los cinco bloques. En este caso, el promedio final de asignatura será la calificación obtenida en dicho examen.</a:t>
            </a:r>
          </a:p>
        </p:txBody>
      </p:sp>
      <p:sp>
        <p:nvSpPr>
          <p:cNvPr id="6" name="5 Flecha derecha"/>
          <p:cNvSpPr/>
          <p:nvPr/>
        </p:nvSpPr>
        <p:spPr>
          <a:xfrm>
            <a:off x="4070787" y="3281052"/>
            <a:ext cx="978408" cy="484632"/>
          </a:xfrm>
          <a:prstGeom prst="rightArrow">
            <a:avLst/>
          </a:prstGeom>
          <a:solidFill>
            <a:srgbClr val="C00000"/>
          </a:solidFill>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sz="200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1 Título"/>
          <p:cNvSpPr txBox="1">
            <a:spLocks/>
          </p:cNvSpPr>
          <p:nvPr/>
        </p:nvSpPr>
        <p:spPr bwMode="auto">
          <a:xfrm>
            <a:off x="0" y="46949"/>
            <a:ext cx="4811151" cy="839316"/>
          </a:xfrm>
          <a:prstGeom prst="rect">
            <a:avLst/>
          </a:prstGeom>
          <a:noFill/>
          <a:ln>
            <a:miter lim="800000"/>
            <a:headEnd/>
            <a:tailEnd/>
          </a:ln>
        </p:spPr>
        <p:txBody>
          <a:bodyPr anchor="ctr"/>
          <a:lstStyle/>
          <a:p>
            <a:pPr algn="ctr">
              <a:defRPr/>
            </a:pPr>
            <a:r>
              <a:rPr lang="es-MX" sz="2000" b="1" dirty="0" smtClean="0">
                <a:solidFill>
                  <a:schemeClr val="bg1"/>
                </a:solidFill>
                <a:latin typeface="Agency FB" pitchFamily="34" charset="0"/>
              </a:rPr>
              <a:t>Educación Secundaria</a:t>
            </a:r>
          </a:p>
          <a:p>
            <a:pPr algn="ctr">
              <a:defRPr/>
            </a:pPr>
            <a:r>
              <a:rPr lang="es-MX" sz="2000" b="1" dirty="0" smtClean="0">
                <a:solidFill>
                  <a:schemeClr val="bg1"/>
                </a:solidFill>
                <a:latin typeface="Agency FB" pitchFamily="34" charset="0"/>
              </a:rPr>
              <a:t>Examen de Recuperación</a:t>
            </a:r>
            <a:endParaRPr lang="es-MX" sz="2000" b="1" dirty="0">
              <a:solidFill>
                <a:schemeClr val="bg1"/>
              </a:solidFill>
              <a:latin typeface="Agency FB" pitchFamily="34" charset="0"/>
            </a:endParaRPr>
          </a:p>
        </p:txBody>
      </p:sp>
      <p:sp>
        <p:nvSpPr>
          <p:cNvPr id="3" name="2 CuadroTexto"/>
          <p:cNvSpPr txBox="1"/>
          <p:nvPr/>
        </p:nvSpPr>
        <p:spPr>
          <a:xfrm>
            <a:off x="220717" y="1382130"/>
            <a:ext cx="4572000" cy="5016758"/>
          </a:xfrm>
          <a:prstGeom prst="rect">
            <a:avLst/>
          </a:prstGeom>
          <a:noFill/>
        </p:spPr>
        <p:txBody>
          <a:bodyPr wrap="square" rtlCol="0">
            <a:spAutoFit/>
          </a:bodyPr>
          <a:lstStyle/>
          <a:p>
            <a:r>
              <a:rPr lang="es-MX" sz="2400" b="1" dirty="0" smtClean="0">
                <a:latin typeface="Agency FB" pitchFamily="34" charset="0"/>
              </a:rPr>
              <a:t>¿A quién puede aplicarse?</a:t>
            </a:r>
          </a:p>
          <a:p>
            <a:pPr algn="just"/>
            <a:r>
              <a:rPr lang="es-MX" sz="2000" dirty="0" smtClean="0">
                <a:latin typeface="Adobe Caslon Pro" pitchFamily="18" charset="0"/>
              </a:rPr>
              <a:t>A los alumnos </a:t>
            </a:r>
            <a:r>
              <a:rPr lang="es-MX" sz="2000" dirty="0">
                <a:latin typeface="Adobe Caslon Pro" pitchFamily="18" charset="0"/>
              </a:rPr>
              <a:t>que </a:t>
            </a:r>
            <a:r>
              <a:rPr lang="es-MX" sz="2000" dirty="0" smtClean="0">
                <a:latin typeface="Adobe Caslon Pro" pitchFamily="18" charset="0"/>
              </a:rPr>
              <a:t>presenten </a:t>
            </a:r>
            <a:r>
              <a:rPr lang="es-MX" sz="2000" dirty="0">
                <a:latin typeface="Adobe Caslon Pro" pitchFamily="18" charset="0"/>
              </a:rPr>
              <a:t>riesgo de no acreditar de una a cuatro asignaturas del </a:t>
            </a:r>
            <a:r>
              <a:rPr lang="es-MX" sz="2000" dirty="0" smtClean="0">
                <a:latin typeface="Adobe Caslon Pro" pitchFamily="18" charset="0"/>
              </a:rPr>
              <a:t>grado.</a:t>
            </a:r>
          </a:p>
          <a:p>
            <a:pPr algn="just"/>
            <a:endParaRPr lang="es-MX" sz="2000" dirty="0">
              <a:latin typeface="Adobe Caslon Pro" pitchFamily="18" charset="0"/>
            </a:endParaRPr>
          </a:p>
          <a:p>
            <a:r>
              <a:rPr lang="es-MX" sz="2400" b="1" dirty="0">
                <a:latin typeface="Agency FB" pitchFamily="34" charset="0"/>
              </a:rPr>
              <a:t>¿Dónde?</a:t>
            </a:r>
          </a:p>
          <a:p>
            <a:pPr algn="just"/>
            <a:r>
              <a:rPr lang="es-MX" sz="2000" dirty="0" smtClean="0">
                <a:latin typeface="Adobe Caslon Pro" pitchFamily="18" charset="0"/>
              </a:rPr>
              <a:t>En el plantel educativo.</a:t>
            </a:r>
          </a:p>
          <a:p>
            <a:endParaRPr lang="es-MX" sz="2000" dirty="0" smtClean="0"/>
          </a:p>
          <a:p>
            <a:r>
              <a:rPr lang="es-MX" sz="2400" b="1" dirty="0">
                <a:latin typeface="Agency FB" pitchFamily="34" charset="0"/>
              </a:rPr>
              <a:t>¿Cuándo?</a:t>
            </a:r>
          </a:p>
          <a:p>
            <a:r>
              <a:rPr lang="es-MX" sz="2000" dirty="0" smtClean="0">
                <a:latin typeface="Adobe Caslon Pro" pitchFamily="18" charset="0"/>
              </a:rPr>
              <a:t>Durante </a:t>
            </a:r>
            <a:r>
              <a:rPr lang="es-MX" sz="2000" dirty="0">
                <a:latin typeface="Adobe Caslon Pro" pitchFamily="18" charset="0"/>
              </a:rPr>
              <a:t>el periodo de evaluación del quinto </a:t>
            </a:r>
            <a:r>
              <a:rPr lang="es-MX" sz="2000" dirty="0" smtClean="0">
                <a:latin typeface="Adobe Caslon Pro" pitchFamily="18" charset="0"/>
              </a:rPr>
              <a:t>bloque.</a:t>
            </a:r>
          </a:p>
          <a:p>
            <a:endParaRPr lang="es-MX" sz="2000" dirty="0">
              <a:latin typeface="Adobe Caslon Pro" pitchFamily="18" charset="0"/>
            </a:endParaRPr>
          </a:p>
          <a:p>
            <a:r>
              <a:rPr lang="es-MX" sz="2400" b="1" dirty="0">
                <a:latin typeface="Agency FB" pitchFamily="34" charset="0"/>
              </a:rPr>
              <a:t>¿Qué debe incluir el examen de recuperación?</a:t>
            </a:r>
          </a:p>
          <a:p>
            <a:pPr algn="just"/>
            <a:r>
              <a:rPr lang="es-MX" sz="2000" dirty="0" smtClean="0">
                <a:latin typeface="Adobe Caslon Pro" pitchFamily="18" charset="0"/>
              </a:rPr>
              <a:t>Los </a:t>
            </a:r>
            <a:r>
              <a:rPr lang="es-MX" sz="2000" dirty="0">
                <a:latin typeface="Adobe Caslon Pro" pitchFamily="18" charset="0"/>
              </a:rPr>
              <a:t>aprendizajes de los cinco bloques</a:t>
            </a:r>
            <a:r>
              <a:rPr lang="es-MX" sz="2000" dirty="0" smtClean="0">
                <a:latin typeface="Adobe Caslon Pro" pitchFamily="18" charset="0"/>
              </a:rPr>
              <a:t>.</a:t>
            </a:r>
            <a:endParaRPr lang="es-MX" sz="2000" dirty="0">
              <a:latin typeface="Adobe Caslon Pro" pitchFamily="18" charset="0"/>
            </a:endParaRPr>
          </a:p>
        </p:txBody>
      </p:sp>
      <p:sp>
        <p:nvSpPr>
          <p:cNvPr id="4" name="3 CuadroTexto"/>
          <p:cNvSpPr txBox="1"/>
          <p:nvPr/>
        </p:nvSpPr>
        <p:spPr>
          <a:xfrm>
            <a:off x="4997341" y="1379089"/>
            <a:ext cx="3941707" cy="4585871"/>
          </a:xfrm>
          <a:prstGeom prst="rect">
            <a:avLst/>
          </a:prstGeom>
          <a:noFill/>
        </p:spPr>
        <p:txBody>
          <a:bodyPr wrap="square" rtlCol="0">
            <a:spAutoFit/>
          </a:bodyPr>
          <a:lstStyle/>
          <a:p>
            <a:pPr algn="ctr"/>
            <a:r>
              <a:rPr lang="es-MX" sz="2400" b="1" dirty="0">
                <a:latin typeface="Agency FB" pitchFamily="34" charset="0"/>
              </a:rPr>
              <a:t>¿Dónde y cómo debe registrarse la calificación obtenida en dicho examen de recuperación?</a:t>
            </a:r>
          </a:p>
          <a:p>
            <a:pPr algn="just"/>
            <a:r>
              <a:rPr lang="es-MX" sz="2000" dirty="0">
                <a:latin typeface="Adobe Caslon Pro" pitchFamily="18" charset="0"/>
              </a:rPr>
              <a:t> </a:t>
            </a:r>
          </a:p>
          <a:p>
            <a:pPr algn="just"/>
            <a:r>
              <a:rPr lang="es-MX" sz="2000" dirty="0" smtClean="0">
                <a:latin typeface="Adobe Caslon Pro" pitchFamily="18" charset="0"/>
              </a:rPr>
              <a:t>En </a:t>
            </a:r>
            <a:r>
              <a:rPr lang="es-MX" sz="2000" dirty="0">
                <a:latin typeface="Adobe Caslon Pro" pitchFamily="18" charset="0"/>
              </a:rPr>
              <a:t>el </a:t>
            </a:r>
            <a:r>
              <a:rPr lang="es-MX" sz="2000" b="1" dirty="0">
                <a:latin typeface="Adobe Caslon Pro" pitchFamily="18" charset="0"/>
              </a:rPr>
              <a:t>PROMEDIO FINAL</a:t>
            </a:r>
            <a:r>
              <a:rPr lang="es-MX" sz="2000" dirty="0">
                <a:latin typeface="Adobe Caslon Pro" pitchFamily="18" charset="0"/>
              </a:rPr>
              <a:t> de </a:t>
            </a:r>
            <a:r>
              <a:rPr lang="es-MX" sz="2000" dirty="0" smtClean="0">
                <a:latin typeface="Adobe Caslon Pro" pitchFamily="18" charset="0"/>
              </a:rPr>
              <a:t>la(s</a:t>
            </a:r>
            <a:r>
              <a:rPr lang="es-MX" sz="2000" dirty="0">
                <a:latin typeface="Adobe Caslon Pro" pitchFamily="18" charset="0"/>
              </a:rPr>
              <a:t>) </a:t>
            </a:r>
            <a:r>
              <a:rPr lang="es-MX" sz="2000" dirty="0" smtClean="0">
                <a:latin typeface="Adobe Caslon Pro" pitchFamily="18" charset="0"/>
              </a:rPr>
              <a:t>asignatura(s), con </a:t>
            </a:r>
            <a:r>
              <a:rPr lang="es-MX" sz="2000" dirty="0">
                <a:latin typeface="Adobe Caslon Pro" pitchFamily="18" charset="0"/>
              </a:rPr>
              <a:t>un número entero y una cifra decimal y se cancelará con líneas horizontales el espacio correspondiente a la calificación del bloque V. </a:t>
            </a:r>
          </a:p>
          <a:p>
            <a:pPr algn="just"/>
            <a:r>
              <a:rPr lang="es-MX" sz="2000" dirty="0">
                <a:latin typeface="Adobe Caslon Pro" pitchFamily="18" charset="0"/>
              </a:rPr>
              <a:t> </a:t>
            </a:r>
            <a:endParaRPr lang="es-MX" sz="2000" b="1" dirty="0">
              <a:latin typeface="Adobe Caslon Pro" pitchFamily="18" charset="0"/>
            </a:endParaRPr>
          </a:p>
          <a:p>
            <a:pPr algn="just"/>
            <a:r>
              <a:rPr lang="es-MX" sz="2000" dirty="0">
                <a:latin typeface="Adobe Caslon Pro" pitchFamily="18" charset="0"/>
              </a:rPr>
              <a:t>En este caso, el promedio final de asignatura será la calificación obtenida en dicho examen</a:t>
            </a:r>
            <a:r>
              <a:rPr lang="es-MX" sz="2000" dirty="0" smtClean="0">
                <a:latin typeface="Adobe Caslon Pro" pitchFamily="18" charset="0"/>
              </a:rPr>
              <a:t>.</a:t>
            </a:r>
            <a:endParaRPr lang="es-MX" sz="2000" dirty="0">
              <a:latin typeface="Adobe Caslon Pro"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1 Título"/>
          <p:cNvSpPr txBox="1">
            <a:spLocks/>
          </p:cNvSpPr>
          <p:nvPr/>
        </p:nvSpPr>
        <p:spPr bwMode="auto">
          <a:xfrm>
            <a:off x="0" y="-9323"/>
            <a:ext cx="4811151" cy="839316"/>
          </a:xfrm>
          <a:prstGeom prst="rect">
            <a:avLst/>
          </a:prstGeom>
          <a:noFill/>
          <a:ln>
            <a:miter lim="800000"/>
            <a:headEnd/>
            <a:tailEnd/>
          </a:ln>
        </p:spPr>
        <p:txBody>
          <a:bodyPr anchor="ctr"/>
          <a:lstStyle/>
          <a:p>
            <a:pPr algn="ctr">
              <a:defRPr/>
            </a:pPr>
            <a:r>
              <a:rPr lang="es-MX" sz="2400" b="1" dirty="0" smtClean="0">
                <a:solidFill>
                  <a:schemeClr val="bg1"/>
                </a:solidFill>
                <a:latin typeface="Agency FB" pitchFamily="34" charset="0"/>
              </a:rPr>
              <a:t>Educación Secundaria</a:t>
            </a:r>
          </a:p>
          <a:p>
            <a:pPr algn="ctr">
              <a:defRPr/>
            </a:pPr>
            <a:r>
              <a:rPr lang="es-MX" sz="2400" b="1" dirty="0" smtClean="0">
                <a:solidFill>
                  <a:schemeClr val="bg1"/>
                </a:solidFill>
                <a:latin typeface="Agency FB" pitchFamily="34" charset="0"/>
              </a:rPr>
              <a:t>Examen de Recuperación</a:t>
            </a:r>
            <a:endParaRPr lang="es-MX" sz="2400" b="1" dirty="0">
              <a:solidFill>
                <a:schemeClr val="bg1"/>
              </a:solidFill>
              <a:latin typeface="Agency FB" pitchFamily="34" charset="0"/>
            </a:endParaRPr>
          </a:p>
        </p:txBody>
      </p:sp>
      <p:grpSp>
        <p:nvGrpSpPr>
          <p:cNvPr id="3" name="2 Grupo"/>
          <p:cNvGrpSpPr/>
          <p:nvPr/>
        </p:nvGrpSpPr>
        <p:grpSpPr>
          <a:xfrm>
            <a:off x="1329590" y="1138357"/>
            <a:ext cx="5873115" cy="2011680"/>
            <a:chOff x="1326515" y="1189970"/>
            <a:chExt cx="5873115" cy="2011680"/>
          </a:xfrm>
        </p:grpSpPr>
        <p:pic>
          <p:nvPicPr>
            <p:cNvPr id="4" name="0 Imagen"/>
            <p:cNvPicPr/>
            <p:nvPr/>
          </p:nvPicPr>
          <p:blipFill rotWithShape="1">
            <a:blip r:embed="rId3" cstate="print">
              <a:extLst>
                <a:ext uri="{28A0092B-C50C-407E-A947-70E740481C1C}">
                  <a14:useLocalDpi xmlns="" xmlns:a14="http://schemas.microsoft.com/office/drawing/2010/main" val="0"/>
                </a:ext>
              </a:extLst>
            </a:blip>
            <a:srcRect l="2233" t="51892" r="44961" b="34221"/>
            <a:stretch/>
          </p:blipFill>
          <p:spPr bwMode="auto">
            <a:xfrm>
              <a:off x="1326515" y="1189970"/>
              <a:ext cx="5873115" cy="2011680"/>
            </a:xfrm>
            <a:prstGeom prst="rect">
              <a:avLst/>
            </a:prstGeom>
            <a:ln>
              <a:noFill/>
            </a:ln>
            <a:extLst>
              <a:ext uri="{53640926-AAD7-44D8-BBD7-CCE9431645EC}">
                <a14:shadowObscured xmlns="" xmlns:a14="http://schemas.microsoft.com/office/drawing/2010/main"/>
              </a:ext>
            </a:extLst>
          </p:spPr>
        </p:pic>
        <p:sp>
          <p:nvSpPr>
            <p:cNvPr id="5" name="Cuadro de texto 2"/>
            <p:cNvSpPr txBox="1">
              <a:spLocks noChangeArrowheads="1"/>
            </p:cNvSpPr>
            <p:nvPr/>
          </p:nvSpPr>
          <p:spPr bwMode="auto">
            <a:xfrm>
              <a:off x="3276918" y="2846070"/>
              <a:ext cx="262890" cy="307777"/>
            </a:xfrm>
            <a:prstGeom prst="rect">
              <a:avLst/>
            </a:prstGeom>
            <a:solidFill>
              <a:srgbClr val="FFFFFF"/>
            </a:solidFill>
            <a:ln w="9525">
              <a:noFill/>
              <a:miter lim="800000"/>
              <a:headEnd/>
              <a:tailEnd/>
            </a:ln>
          </p:spPr>
          <p:txBody>
            <a:bodyPr rot="0" vert="horz" wrap="square" lIns="91440" tIns="45720" rIns="91440" bIns="45720" anchor="t" anchorCtr="0">
              <a:spAutoFit/>
            </a:bodyPr>
            <a:lstStyle/>
            <a:p>
              <a:pPr>
                <a:spcAft>
                  <a:spcPts val="0"/>
                </a:spcAft>
              </a:pPr>
              <a:r>
                <a:rPr lang="es-MX" sz="1400" b="1">
                  <a:effectLst/>
                  <a:latin typeface="Adobe Caslon Pro" pitchFamily="18" charset="0"/>
                  <a:ea typeface="Times New Roman"/>
                </a:rPr>
                <a:t>5</a:t>
              </a:r>
            </a:p>
          </p:txBody>
        </p:sp>
        <p:sp>
          <p:nvSpPr>
            <p:cNvPr id="6" name="Cuadro de texto 2"/>
            <p:cNvSpPr txBox="1">
              <a:spLocks noChangeArrowheads="1"/>
            </p:cNvSpPr>
            <p:nvPr/>
          </p:nvSpPr>
          <p:spPr bwMode="auto">
            <a:xfrm>
              <a:off x="3998278" y="2844800"/>
              <a:ext cx="262890" cy="307777"/>
            </a:xfrm>
            <a:prstGeom prst="rect">
              <a:avLst/>
            </a:prstGeom>
            <a:solidFill>
              <a:srgbClr val="FFFFFF"/>
            </a:solidFill>
            <a:ln w="9525">
              <a:noFill/>
              <a:miter lim="800000"/>
              <a:headEnd/>
              <a:tailEnd/>
            </a:ln>
          </p:spPr>
          <p:txBody>
            <a:bodyPr rot="0" vert="horz" wrap="square" lIns="91440" tIns="45720" rIns="91440" bIns="45720" anchor="t" anchorCtr="0">
              <a:spAutoFit/>
            </a:bodyPr>
            <a:lstStyle/>
            <a:p>
              <a:pPr>
                <a:spcAft>
                  <a:spcPts val="0"/>
                </a:spcAft>
              </a:pPr>
              <a:r>
                <a:rPr lang="es-MX" sz="1400" b="1">
                  <a:effectLst/>
                  <a:latin typeface="Adobe Caslon Pro" pitchFamily="18" charset="0"/>
                  <a:ea typeface="Times New Roman"/>
                </a:rPr>
                <a:t>5</a:t>
              </a:r>
            </a:p>
          </p:txBody>
        </p:sp>
        <p:sp>
          <p:nvSpPr>
            <p:cNvPr id="7" name="Cuadro de texto 2"/>
            <p:cNvSpPr txBox="1">
              <a:spLocks noChangeArrowheads="1"/>
            </p:cNvSpPr>
            <p:nvPr/>
          </p:nvSpPr>
          <p:spPr bwMode="auto">
            <a:xfrm>
              <a:off x="4581843" y="2840990"/>
              <a:ext cx="262890" cy="307777"/>
            </a:xfrm>
            <a:prstGeom prst="rect">
              <a:avLst/>
            </a:prstGeom>
            <a:solidFill>
              <a:srgbClr val="FFFFFF"/>
            </a:solidFill>
            <a:ln w="9525">
              <a:noFill/>
              <a:miter lim="800000"/>
              <a:headEnd/>
              <a:tailEnd/>
            </a:ln>
          </p:spPr>
          <p:txBody>
            <a:bodyPr rot="0" vert="horz" wrap="square" lIns="91440" tIns="45720" rIns="91440" bIns="45720" anchor="t" anchorCtr="0">
              <a:spAutoFit/>
            </a:bodyPr>
            <a:lstStyle/>
            <a:p>
              <a:pPr>
                <a:spcAft>
                  <a:spcPts val="0"/>
                </a:spcAft>
              </a:pPr>
              <a:r>
                <a:rPr lang="es-MX" sz="1400" b="1">
                  <a:effectLst/>
                  <a:latin typeface="Adobe Caslon Pro" pitchFamily="18" charset="0"/>
                  <a:ea typeface="Times New Roman"/>
                </a:rPr>
                <a:t>6</a:t>
              </a:r>
            </a:p>
          </p:txBody>
        </p:sp>
        <p:sp>
          <p:nvSpPr>
            <p:cNvPr id="8" name="Cuadro de texto 2"/>
            <p:cNvSpPr txBox="1">
              <a:spLocks noChangeArrowheads="1"/>
            </p:cNvSpPr>
            <p:nvPr/>
          </p:nvSpPr>
          <p:spPr bwMode="auto">
            <a:xfrm>
              <a:off x="5253038" y="2846705"/>
              <a:ext cx="262890" cy="307777"/>
            </a:xfrm>
            <a:prstGeom prst="rect">
              <a:avLst/>
            </a:prstGeom>
            <a:solidFill>
              <a:srgbClr val="FFFFFF"/>
            </a:solidFill>
            <a:ln w="9525">
              <a:noFill/>
              <a:miter lim="800000"/>
              <a:headEnd/>
              <a:tailEnd/>
            </a:ln>
          </p:spPr>
          <p:txBody>
            <a:bodyPr rot="0" vert="horz" wrap="square" lIns="91440" tIns="45720" rIns="91440" bIns="45720" anchor="t" anchorCtr="0">
              <a:spAutoFit/>
            </a:bodyPr>
            <a:lstStyle/>
            <a:p>
              <a:pPr>
                <a:spcAft>
                  <a:spcPts val="0"/>
                </a:spcAft>
              </a:pPr>
              <a:r>
                <a:rPr lang="es-MX" sz="1400" b="1">
                  <a:effectLst/>
                  <a:latin typeface="Adobe Caslon Pro" pitchFamily="18" charset="0"/>
                  <a:ea typeface="Times New Roman"/>
                </a:rPr>
                <a:t>5</a:t>
              </a:r>
            </a:p>
          </p:txBody>
        </p:sp>
        <p:sp>
          <p:nvSpPr>
            <p:cNvPr id="9" name="Cuadro de texto 2"/>
            <p:cNvSpPr txBox="1">
              <a:spLocks noChangeArrowheads="1"/>
            </p:cNvSpPr>
            <p:nvPr/>
          </p:nvSpPr>
          <p:spPr bwMode="auto">
            <a:xfrm>
              <a:off x="6599873" y="2877185"/>
              <a:ext cx="474980" cy="307777"/>
            </a:xfrm>
            <a:prstGeom prst="rect">
              <a:avLst/>
            </a:prstGeom>
            <a:solidFill>
              <a:srgbClr val="FFFFFF"/>
            </a:solidFill>
            <a:ln w="9525">
              <a:noFill/>
              <a:miter lim="800000"/>
              <a:headEnd/>
              <a:tailEnd/>
            </a:ln>
          </p:spPr>
          <p:txBody>
            <a:bodyPr rot="0" vert="horz" wrap="square" lIns="91440" tIns="45720" rIns="91440" bIns="45720" anchor="t" anchorCtr="0">
              <a:spAutoFit/>
            </a:bodyPr>
            <a:lstStyle/>
            <a:p>
              <a:pPr>
                <a:spcAft>
                  <a:spcPts val="0"/>
                </a:spcAft>
              </a:pPr>
              <a:r>
                <a:rPr lang="es-MX" sz="1400" b="1">
                  <a:effectLst/>
                  <a:latin typeface="Adobe Caslon Pro" pitchFamily="18" charset="0"/>
                  <a:ea typeface="Times New Roman"/>
                </a:rPr>
                <a:t>6.2</a:t>
              </a:r>
            </a:p>
          </p:txBody>
        </p:sp>
        <p:sp>
          <p:nvSpPr>
            <p:cNvPr id="10" name="Cuadro de texto 2"/>
            <p:cNvSpPr txBox="1">
              <a:spLocks noChangeArrowheads="1"/>
            </p:cNvSpPr>
            <p:nvPr/>
          </p:nvSpPr>
          <p:spPr bwMode="auto">
            <a:xfrm>
              <a:off x="3280728" y="2150110"/>
              <a:ext cx="262890" cy="307777"/>
            </a:xfrm>
            <a:prstGeom prst="rect">
              <a:avLst/>
            </a:prstGeom>
            <a:solidFill>
              <a:srgbClr val="FFFFFF"/>
            </a:solidFill>
            <a:ln w="9525">
              <a:noFill/>
              <a:miter lim="800000"/>
              <a:headEnd/>
              <a:tailEnd/>
            </a:ln>
          </p:spPr>
          <p:txBody>
            <a:bodyPr rot="0" vert="horz" wrap="square" lIns="91440" tIns="45720" rIns="91440" bIns="45720" anchor="t" anchorCtr="0">
              <a:spAutoFit/>
            </a:bodyPr>
            <a:lstStyle/>
            <a:p>
              <a:pPr>
                <a:spcAft>
                  <a:spcPts val="0"/>
                </a:spcAft>
              </a:pPr>
              <a:r>
                <a:rPr lang="es-MX" sz="1400" b="1">
                  <a:effectLst/>
                  <a:latin typeface="Adobe Caslon Pro" pitchFamily="18" charset="0"/>
                  <a:ea typeface="Times New Roman"/>
                </a:rPr>
                <a:t>6</a:t>
              </a:r>
            </a:p>
          </p:txBody>
        </p:sp>
        <p:sp>
          <p:nvSpPr>
            <p:cNvPr id="11" name="Cuadro de texto 2"/>
            <p:cNvSpPr txBox="1">
              <a:spLocks noChangeArrowheads="1"/>
            </p:cNvSpPr>
            <p:nvPr/>
          </p:nvSpPr>
          <p:spPr bwMode="auto">
            <a:xfrm>
              <a:off x="4002088" y="2148840"/>
              <a:ext cx="262890" cy="307777"/>
            </a:xfrm>
            <a:prstGeom prst="rect">
              <a:avLst/>
            </a:prstGeom>
            <a:solidFill>
              <a:srgbClr val="FFFFFF"/>
            </a:solidFill>
            <a:ln w="9525">
              <a:noFill/>
              <a:miter lim="800000"/>
              <a:headEnd/>
              <a:tailEnd/>
            </a:ln>
          </p:spPr>
          <p:txBody>
            <a:bodyPr rot="0" vert="horz" wrap="square" lIns="91440" tIns="45720" rIns="91440" bIns="45720" anchor="t" anchorCtr="0">
              <a:spAutoFit/>
            </a:bodyPr>
            <a:lstStyle/>
            <a:p>
              <a:pPr>
                <a:spcAft>
                  <a:spcPts val="0"/>
                </a:spcAft>
              </a:pPr>
              <a:r>
                <a:rPr lang="es-MX" sz="1400" b="1">
                  <a:effectLst/>
                  <a:latin typeface="Adobe Caslon Pro" pitchFamily="18" charset="0"/>
                  <a:ea typeface="Times New Roman"/>
                </a:rPr>
                <a:t>6</a:t>
              </a:r>
            </a:p>
          </p:txBody>
        </p:sp>
        <p:sp>
          <p:nvSpPr>
            <p:cNvPr id="12" name="Cuadro de texto 2"/>
            <p:cNvSpPr txBox="1">
              <a:spLocks noChangeArrowheads="1"/>
            </p:cNvSpPr>
            <p:nvPr/>
          </p:nvSpPr>
          <p:spPr bwMode="auto">
            <a:xfrm>
              <a:off x="4585653" y="2145030"/>
              <a:ext cx="262890" cy="307777"/>
            </a:xfrm>
            <a:prstGeom prst="rect">
              <a:avLst/>
            </a:prstGeom>
            <a:solidFill>
              <a:srgbClr val="FFFFFF"/>
            </a:solidFill>
            <a:ln w="9525">
              <a:noFill/>
              <a:miter lim="800000"/>
              <a:headEnd/>
              <a:tailEnd/>
            </a:ln>
          </p:spPr>
          <p:txBody>
            <a:bodyPr rot="0" vert="horz" wrap="square" lIns="91440" tIns="45720" rIns="91440" bIns="45720" anchor="t" anchorCtr="0">
              <a:spAutoFit/>
            </a:bodyPr>
            <a:lstStyle/>
            <a:p>
              <a:pPr>
                <a:spcAft>
                  <a:spcPts val="0"/>
                </a:spcAft>
              </a:pPr>
              <a:r>
                <a:rPr lang="es-MX" sz="1400" b="1">
                  <a:effectLst/>
                  <a:latin typeface="Adobe Caslon Pro" pitchFamily="18" charset="0"/>
                  <a:ea typeface="Times New Roman"/>
                </a:rPr>
                <a:t>6</a:t>
              </a:r>
            </a:p>
          </p:txBody>
        </p:sp>
        <p:sp>
          <p:nvSpPr>
            <p:cNvPr id="13" name="Cuadro de texto 2"/>
            <p:cNvSpPr txBox="1">
              <a:spLocks noChangeArrowheads="1"/>
            </p:cNvSpPr>
            <p:nvPr/>
          </p:nvSpPr>
          <p:spPr bwMode="auto">
            <a:xfrm>
              <a:off x="5256848" y="2150745"/>
              <a:ext cx="262890" cy="307777"/>
            </a:xfrm>
            <a:prstGeom prst="rect">
              <a:avLst/>
            </a:prstGeom>
            <a:solidFill>
              <a:srgbClr val="FFFFFF"/>
            </a:solidFill>
            <a:ln w="9525">
              <a:noFill/>
              <a:miter lim="800000"/>
              <a:headEnd/>
              <a:tailEnd/>
            </a:ln>
          </p:spPr>
          <p:txBody>
            <a:bodyPr rot="0" vert="horz" wrap="square" lIns="91440" tIns="45720" rIns="91440" bIns="45720" anchor="t" anchorCtr="0">
              <a:spAutoFit/>
            </a:bodyPr>
            <a:lstStyle/>
            <a:p>
              <a:pPr>
                <a:spcAft>
                  <a:spcPts val="0"/>
                </a:spcAft>
              </a:pPr>
              <a:r>
                <a:rPr lang="es-MX" sz="1400" b="1">
                  <a:effectLst/>
                  <a:latin typeface="Adobe Caslon Pro" pitchFamily="18" charset="0"/>
                  <a:ea typeface="Times New Roman"/>
                </a:rPr>
                <a:t>6</a:t>
              </a:r>
            </a:p>
          </p:txBody>
        </p:sp>
        <p:sp>
          <p:nvSpPr>
            <p:cNvPr id="14" name="Cuadro de texto 2"/>
            <p:cNvSpPr txBox="1">
              <a:spLocks noChangeArrowheads="1"/>
            </p:cNvSpPr>
            <p:nvPr/>
          </p:nvSpPr>
          <p:spPr bwMode="auto">
            <a:xfrm>
              <a:off x="6603683" y="2135505"/>
              <a:ext cx="474980" cy="307777"/>
            </a:xfrm>
            <a:prstGeom prst="rect">
              <a:avLst/>
            </a:prstGeom>
            <a:solidFill>
              <a:srgbClr val="FFFFFF"/>
            </a:solidFill>
            <a:ln w="9525">
              <a:noFill/>
              <a:miter lim="800000"/>
              <a:headEnd/>
              <a:tailEnd/>
            </a:ln>
          </p:spPr>
          <p:txBody>
            <a:bodyPr rot="0" vert="horz" wrap="square" lIns="91440" tIns="45720" rIns="91440" bIns="45720" anchor="t" anchorCtr="0">
              <a:spAutoFit/>
            </a:bodyPr>
            <a:lstStyle/>
            <a:p>
              <a:pPr>
                <a:spcAft>
                  <a:spcPts val="0"/>
                </a:spcAft>
              </a:pPr>
              <a:r>
                <a:rPr lang="es-MX" sz="1400" b="1">
                  <a:effectLst/>
                  <a:latin typeface="Adobe Caslon Pro" pitchFamily="18" charset="0"/>
                  <a:ea typeface="Times New Roman"/>
                </a:rPr>
                <a:t>6.0</a:t>
              </a:r>
            </a:p>
          </p:txBody>
        </p:sp>
        <p:sp>
          <p:nvSpPr>
            <p:cNvPr id="15" name="Cuadro de texto 2"/>
            <p:cNvSpPr txBox="1">
              <a:spLocks noChangeArrowheads="1"/>
            </p:cNvSpPr>
            <p:nvPr/>
          </p:nvSpPr>
          <p:spPr bwMode="auto">
            <a:xfrm>
              <a:off x="3278823" y="2484120"/>
              <a:ext cx="262890" cy="307777"/>
            </a:xfrm>
            <a:prstGeom prst="rect">
              <a:avLst/>
            </a:prstGeom>
            <a:solidFill>
              <a:srgbClr val="FFFFFF"/>
            </a:solidFill>
            <a:ln w="9525">
              <a:noFill/>
              <a:miter lim="800000"/>
              <a:headEnd/>
              <a:tailEnd/>
            </a:ln>
          </p:spPr>
          <p:txBody>
            <a:bodyPr rot="0" vert="horz" wrap="square" lIns="91440" tIns="45720" rIns="91440" bIns="45720" anchor="t" anchorCtr="0">
              <a:spAutoFit/>
            </a:bodyPr>
            <a:lstStyle/>
            <a:p>
              <a:pPr>
                <a:spcAft>
                  <a:spcPts val="0"/>
                </a:spcAft>
              </a:pPr>
              <a:r>
                <a:rPr lang="es-MX" sz="1400" b="1">
                  <a:effectLst/>
                  <a:latin typeface="Adobe Caslon Pro" pitchFamily="18" charset="0"/>
                  <a:ea typeface="Times New Roman"/>
                </a:rPr>
                <a:t>7</a:t>
              </a:r>
            </a:p>
          </p:txBody>
        </p:sp>
        <p:sp>
          <p:nvSpPr>
            <p:cNvPr id="16" name="Cuadro de texto 2"/>
            <p:cNvSpPr txBox="1">
              <a:spLocks noChangeArrowheads="1"/>
            </p:cNvSpPr>
            <p:nvPr/>
          </p:nvSpPr>
          <p:spPr bwMode="auto">
            <a:xfrm>
              <a:off x="4000183" y="2482850"/>
              <a:ext cx="262890" cy="307777"/>
            </a:xfrm>
            <a:prstGeom prst="rect">
              <a:avLst/>
            </a:prstGeom>
            <a:solidFill>
              <a:srgbClr val="FFFFFF"/>
            </a:solidFill>
            <a:ln w="9525">
              <a:noFill/>
              <a:miter lim="800000"/>
              <a:headEnd/>
              <a:tailEnd/>
            </a:ln>
          </p:spPr>
          <p:txBody>
            <a:bodyPr rot="0" vert="horz" wrap="square" lIns="91440" tIns="45720" rIns="91440" bIns="45720" anchor="t" anchorCtr="0">
              <a:spAutoFit/>
            </a:bodyPr>
            <a:lstStyle/>
            <a:p>
              <a:pPr>
                <a:spcAft>
                  <a:spcPts val="0"/>
                </a:spcAft>
              </a:pPr>
              <a:r>
                <a:rPr lang="es-MX" sz="1400" b="1">
                  <a:effectLst/>
                  <a:latin typeface="Adobe Caslon Pro" pitchFamily="18" charset="0"/>
                  <a:ea typeface="Times New Roman"/>
                </a:rPr>
                <a:t>8</a:t>
              </a:r>
            </a:p>
          </p:txBody>
        </p:sp>
        <p:sp>
          <p:nvSpPr>
            <p:cNvPr id="17" name="Cuadro de texto 2"/>
            <p:cNvSpPr txBox="1">
              <a:spLocks noChangeArrowheads="1"/>
            </p:cNvSpPr>
            <p:nvPr/>
          </p:nvSpPr>
          <p:spPr bwMode="auto">
            <a:xfrm>
              <a:off x="4583748" y="2479040"/>
              <a:ext cx="262890" cy="307777"/>
            </a:xfrm>
            <a:prstGeom prst="rect">
              <a:avLst/>
            </a:prstGeom>
            <a:solidFill>
              <a:srgbClr val="FFFFFF"/>
            </a:solidFill>
            <a:ln w="9525">
              <a:noFill/>
              <a:miter lim="800000"/>
              <a:headEnd/>
              <a:tailEnd/>
            </a:ln>
          </p:spPr>
          <p:txBody>
            <a:bodyPr rot="0" vert="horz" wrap="square" lIns="91440" tIns="45720" rIns="91440" bIns="45720" anchor="t" anchorCtr="0">
              <a:spAutoFit/>
            </a:bodyPr>
            <a:lstStyle/>
            <a:p>
              <a:pPr>
                <a:spcAft>
                  <a:spcPts val="0"/>
                </a:spcAft>
              </a:pPr>
              <a:r>
                <a:rPr lang="es-MX" sz="1400" b="1">
                  <a:effectLst/>
                  <a:latin typeface="Adobe Caslon Pro" pitchFamily="18" charset="0"/>
                  <a:ea typeface="Times New Roman"/>
                </a:rPr>
                <a:t>7</a:t>
              </a:r>
            </a:p>
          </p:txBody>
        </p:sp>
        <p:sp>
          <p:nvSpPr>
            <p:cNvPr id="18" name="Cuadro de texto 2"/>
            <p:cNvSpPr txBox="1">
              <a:spLocks noChangeArrowheads="1"/>
            </p:cNvSpPr>
            <p:nvPr/>
          </p:nvSpPr>
          <p:spPr bwMode="auto">
            <a:xfrm>
              <a:off x="5243513" y="2507615"/>
              <a:ext cx="262890" cy="307777"/>
            </a:xfrm>
            <a:prstGeom prst="rect">
              <a:avLst/>
            </a:prstGeom>
            <a:solidFill>
              <a:srgbClr val="FFFFFF"/>
            </a:solidFill>
            <a:ln w="9525">
              <a:noFill/>
              <a:miter lim="800000"/>
              <a:headEnd/>
              <a:tailEnd/>
            </a:ln>
          </p:spPr>
          <p:txBody>
            <a:bodyPr rot="0" vert="horz" wrap="square" lIns="91440" tIns="45720" rIns="91440" bIns="45720" anchor="t" anchorCtr="0">
              <a:spAutoFit/>
            </a:bodyPr>
            <a:lstStyle/>
            <a:p>
              <a:pPr>
                <a:spcAft>
                  <a:spcPts val="0"/>
                </a:spcAft>
              </a:pPr>
              <a:r>
                <a:rPr lang="es-MX" sz="1400" b="1" dirty="0">
                  <a:effectLst/>
                  <a:latin typeface="Adobe Caslon Pro" pitchFamily="18" charset="0"/>
                  <a:ea typeface="Times New Roman"/>
                </a:rPr>
                <a:t>8</a:t>
              </a:r>
            </a:p>
          </p:txBody>
        </p:sp>
        <p:sp>
          <p:nvSpPr>
            <p:cNvPr id="19" name="Cuadro de texto 2"/>
            <p:cNvSpPr txBox="1">
              <a:spLocks noChangeArrowheads="1"/>
            </p:cNvSpPr>
            <p:nvPr/>
          </p:nvSpPr>
          <p:spPr bwMode="auto">
            <a:xfrm>
              <a:off x="6601778" y="2503805"/>
              <a:ext cx="474980" cy="307777"/>
            </a:xfrm>
            <a:prstGeom prst="rect">
              <a:avLst/>
            </a:prstGeom>
            <a:solidFill>
              <a:srgbClr val="FFFFFF"/>
            </a:solidFill>
            <a:ln w="9525">
              <a:noFill/>
              <a:miter lim="800000"/>
              <a:headEnd/>
              <a:tailEnd/>
            </a:ln>
          </p:spPr>
          <p:txBody>
            <a:bodyPr rot="0" vert="horz" wrap="square" lIns="91440" tIns="45720" rIns="91440" bIns="45720" anchor="t" anchorCtr="0">
              <a:spAutoFit/>
            </a:bodyPr>
            <a:lstStyle/>
            <a:p>
              <a:pPr>
                <a:spcAft>
                  <a:spcPts val="0"/>
                </a:spcAft>
              </a:pPr>
              <a:r>
                <a:rPr lang="es-MX" sz="1400" b="1" dirty="0">
                  <a:effectLst/>
                  <a:latin typeface="Adobe Caslon Pro" pitchFamily="18" charset="0"/>
                  <a:ea typeface="Times New Roman"/>
                </a:rPr>
                <a:t>7.4</a:t>
              </a:r>
            </a:p>
          </p:txBody>
        </p:sp>
        <p:sp>
          <p:nvSpPr>
            <p:cNvPr id="20" name="Cuadro de texto 2"/>
            <p:cNvSpPr txBox="1">
              <a:spLocks noChangeArrowheads="1"/>
            </p:cNvSpPr>
            <p:nvPr/>
          </p:nvSpPr>
          <p:spPr bwMode="auto">
            <a:xfrm>
              <a:off x="5854383" y="2121535"/>
              <a:ext cx="262890" cy="307777"/>
            </a:xfrm>
            <a:prstGeom prst="rect">
              <a:avLst/>
            </a:prstGeom>
            <a:solidFill>
              <a:srgbClr val="FFFFFF"/>
            </a:solidFill>
            <a:ln w="9525">
              <a:noFill/>
              <a:miter lim="800000"/>
              <a:headEnd/>
              <a:tailEnd/>
            </a:ln>
          </p:spPr>
          <p:txBody>
            <a:bodyPr rot="0" vert="horz" wrap="square" lIns="91440" tIns="45720" rIns="91440" bIns="45720" anchor="t" anchorCtr="0">
              <a:spAutoFit/>
            </a:bodyPr>
            <a:lstStyle/>
            <a:p>
              <a:pPr>
                <a:spcAft>
                  <a:spcPts val="0"/>
                </a:spcAft>
              </a:pPr>
              <a:r>
                <a:rPr lang="es-MX" sz="1400" b="1" dirty="0">
                  <a:effectLst/>
                  <a:latin typeface="Adobe Caslon Pro" pitchFamily="18" charset="0"/>
                  <a:ea typeface="Times New Roman"/>
                </a:rPr>
                <a:t>6</a:t>
              </a:r>
            </a:p>
          </p:txBody>
        </p:sp>
        <p:sp>
          <p:nvSpPr>
            <p:cNvPr id="21" name="Cuadro de texto 2"/>
            <p:cNvSpPr txBox="1">
              <a:spLocks noChangeArrowheads="1"/>
            </p:cNvSpPr>
            <p:nvPr/>
          </p:nvSpPr>
          <p:spPr bwMode="auto">
            <a:xfrm>
              <a:off x="5853113" y="2508885"/>
              <a:ext cx="262890" cy="307777"/>
            </a:xfrm>
            <a:prstGeom prst="rect">
              <a:avLst/>
            </a:prstGeom>
            <a:solidFill>
              <a:srgbClr val="FFFFFF"/>
            </a:solidFill>
            <a:ln w="9525">
              <a:noFill/>
              <a:miter lim="800000"/>
              <a:headEnd/>
              <a:tailEnd/>
            </a:ln>
          </p:spPr>
          <p:txBody>
            <a:bodyPr rot="0" vert="horz" wrap="square" lIns="91440" tIns="45720" rIns="91440" bIns="45720" anchor="t" anchorCtr="0">
              <a:spAutoFit/>
            </a:bodyPr>
            <a:lstStyle/>
            <a:p>
              <a:pPr>
                <a:spcAft>
                  <a:spcPts val="0"/>
                </a:spcAft>
              </a:pPr>
              <a:r>
                <a:rPr lang="es-MX" sz="1400" b="1" dirty="0">
                  <a:effectLst/>
                  <a:latin typeface="Adobe Caslon Pro" pitchFamily="18" charset="0"/>
                  <a:ea typeface="Times New Roman"/>
                </a:rPr>
                <a:t>7</a:t>
              </a:r>
            </a:p>
          </p:txBody>
        </p:sp>
        <p:cxnSp>
          <p:nvCxnSpPr>
            <p:cNvPr id="22" name="21 Conector recto"/>
            <p:cNvCxnSpPr/>
            <p:nvPr/>
          </p:nvCxnSpPr>
          <p:spPr>
            <a:xfrm>
              <a:off x="5703570" y="3031073"/>
              <a:ext cx="480060" cy="0"/>
            </a:xfrm>
            <a:prstGeom prst="line">
              <a:avLst/>
            </a:prstGeom>
          </p:spPr>
          <p:style>
            <a:lnRef idx="2">
              <a:schemeClr val="dk1"/>
            </a:lnRef>
            <a:fillRef idx="0">
              <a:schemeClr val="dk1"/>
            </a:fillRef>
            <a:effectRef idx="1">
              <a:schemeClr val="dk1"/>
            </a:effectRef>
            <a:fontRef idx="minor">
              <a:schemeClr val="tx1"/>
            </a:fontRef>
          </p:style>
        </p:cxnSp>
      </p:grpSp>
      <p:sp>
        <p:nvSpPr>
          <p:cNvPr id="23" name="22 CuadroTexto"/>
          <p:cNvSpPr txBox="1"/>
          <p:nvPr/>
        </p:nvSpPr>
        <p:spPr>
          <a:xfrm>
            <a:off x="197451" y="3263932"/>
            <a:ext cx="8489349" cy="1938992"/>
          </a:xfrm>
          <a:prstGeom prst="rect">
            <a:avLst/>
          </a:prstGeom>
          <a:noFill/>
        </p:spPr>
        <p:txBody>
          <a:bodyPr wrap="square" rtlCol="0">
            <a:spAutoFit/>
          </a:bodyPr>
          <a:lstStyle/>
          <a:p>
            <a:pPr algn="just"/>
            <a:r>
              <a:rPr lang="es-MX" sz="2000" b="1" dirty="0" smtClean="0">
                <a:latin typeface="Agency FB" pitchFamily="34" charset="0"/>
              </a:rPr>
              <a:t>¿Qué </a:t>
            </a:r>
            <a:r>
              <a:rPr lang="es-MX" sz="2000" b="1" dirty="0">
                <a:latin typeface="Agency FB" pitchFamily="34" charset="0"/>
              </a:rPr>
              <a:t>se debe registrar al reverso de la Cartilla</a:t>
            </a:r>
            <a:r>
              <a:rPr lang="es-MX" sz="2000" b="1" dirty="0" smtClean="0">
                <a:latin typeface="Agency FB" pitchFamily="34" charset="0"/>
              </a:rPr>
              <a:t>?</a:t>
            </a:r>
          </a:p>
          <a:p>
            <a:pPr algn="just"/>
            <a:r>
              <a:rPr lang="es-MX" sz="2000" dirty="0" smtClean="0">
                <a:latin typeface="Adobe Caslon Pro" pitchFamily="18" charset="0"/>
              </a:rPr>
              <a:t>Se </a:t>
            </a:r>
            <a:r>
              <a:rPr lang="es-MX" sz="2000" dirty="0">
                <a:latin typeface="Adobe Caslon Pro" pitchFamily="18" charset="0"/>
              </a:rPr>
              <a:t>deberá registrar en la parte del reverso, en el recuadro de OBSERVACIONES GENERALES, el nombre de la(s) asignatura(s) y enseguida acreditada(s) por medio del Examen de Recuperación</a:t>
            </a:r>
            <a:r>
              <a:rPr lang="es-MX" sz="2000" dirty="0" smtClean="0">
                <a:latin typeface="Adobe Caslon Pro" pitchFamily="18" charset="0"/>
              </a:rPr>
              <a:t>.</a:t>
            </a:r>
          </a:p>
          <a:p>
            <a:pPr algn="just"/>
            <a:endParaRPr lang="es-MX" sz="2000" dirty="0" smtClean="0">
              <a:latin typeface="Adobe Caslon Pro" pitchFamily="18" charset="0"/>
            </a:endParaRPr>
          </a:p>
          <a:p>
            <a:pPr algn="just"/>
            <a:r>
              <a:rPr lang="es-MX" sz="2000" dirty="0" smtClean="0">
                <a:latin typeface="Adobe Caslon Pro" pitchFamily="18" charset="0"/>
              </a:rPr>
              <a:t>Ejemplo:</a:t>
            </a:r>
            <a:endParaRPr lang="es-MX" sz="2000" dirty="0">
              <a:latin typeface="Adobe Caslon Pro" pitchFamily="18" charset="0"/>
            </a:endParaRPr>
          </a:p>
        </p:txBody>
      </p:sp>
      <p:grpSp>
        <p:nvGrpSpPr>
          <p:cNvPr id="24" name="23 Grupo"/>
          <p:cNvGrpSpPr/>
          <p:nvPr/>
        </p:nvGrpSpPr>
        <p:grpSpPr>
          <a:xfrm>
            <a:off x="925830" y="5198803"/>
            <a:ext cx="6743700" cy="1149246"/>
            <a:chOff x="925830" y="5109210"/>
            <a:chExt cx="6743700" cy="1149246"/>
          </a:xfrm>
        </p:grpSpPr>
        <p:pic>
          <p:nvPicPr>
            <p:cNvPr id="25" name="0 Imagen"/>
            <p:cNvPicPr/>
            <p:nvPr/>
          </p:nvPicPr>
          <p:blipFill rotWithShape="1">
            <a:blip r:embed="rId4" cstate="print">
              <a:extLst>
                <a:ext uri="{28A0092B-C50C-407E-A947-70E740481C1C}">
                  <a14:useLocalDpi xmlns="" xmlns:a14="http://schemas.microsoft.com/office/drawing/2010/main" val="0"/>
                </a:ext>
              </a:extLst>
            </a:blip>
            <a:srcRect l="3675" t="30632" r="2346" b="60705"/>
            <a:stretch/>
          </p:blipFill>
          <p:spPr bwMode="auto">
            <a:xfrm>
              <a:off x="925830" y="5109210"/>
              <a:ext cx="6743700" cy="1062885"/>
            </a:xfrm>
            <a:prstGeom prst="rect">
              <a:avLst/>
            </a:prstGeom>
            <a:ln>
              <a:noFill/>
            </a:ln>
            <a:extLst>
              <a:ext uri="{53640926-AAD7-44D8-BBD7-CCE9431645EC}">
                <a14:shadowObscured xmlns="" xmlns:a14="http://schemas.microsoft.com/office/drawing/2010/main"/>
              </a:ext>
            </a:extLst>
          </p:spPr>
        </p:pic>
        <p:sp>
          <p:nvSpPr>
            <p:cNvPr id="26" name="4 Cuadro de texto"/>
            <p:cNvSpPr txBox="1"/>
            <p:nvPr/>
          </p:nvSpPr>
          <p:spPr>
            <a:xfrm>
              <a:off x="1126631" y="5789119"/>
              <a:ext cx="6333701" cy="469337"/>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es-MX" sz="1600" b="1" dirty="0">
                  <a:effectLst/>
                  <a:latin typeface="Adobe Caslon Pro" pitchFamily="18" charset="0"/>
                  <a:ea typeface="Times New Roman"/>
                </a:rPr>
                <a:t>Matemáticas III, acreditada por Examen de Recuperación.</a:t>
              </a:r>
              <a:endParaRPr lang="es-MX" sz="2400" dirty="0">
                <a:effectLst/>
                <a:latin typeface="Adobe Caslon Pro" pitchFamily="18" charset="0"/>
                <a:ea typeface="Times New Roman"/>
              </a:endParaRPr>
            </a:p>
          </p:txBody>
        </p:sp>
      </p:gr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3" name="1 Título"/>
          <p:cNvSpPr txBox="1">
            <a:spLocks/>
          </p:cNvSpPr>
          <p:nvPr/>
        </p:nvSpPr>
        <p:spPr bwMode="auto">
          <a:xfrm>
            <a:off x="-438536" y="-53225"/>
            <a:ext cx="5916731" cy="644068"/>
          </a:xfrm>
          <a:prstGeom prst="rect">
            <a:avLst/>
          </a:prstGeom>
          <a:noFill/>
          <a:ln>
            <a:miter lim="800000"/>
            <a:headEnd/>
            <a:tailEnd/>
          </a:ln>
        </p:spPr>
        <p:txBody>
          <a:bodyPr anchor="ctr"/>
          <a:lstStyle/>
          <a:p>
            <a:pPr algn="ctr">
              <a:defRPr/>
            </a:pPr>
            <a:endParaRPr lang="es-MX" sz="2400" b="1" dirty="0" smtClean="0">
              <a:solidFill>
                <a:schemeClr val="bg1"/>
              </a:solidFill>
              <a:latin typeface="Agency FB" pitchFamily="34" charset="0"/>
            </a:endParaRPr>
          </a:p>
          <a:p>
            <a:pPr algn="ctr">
              <a:defRPr/>
            </a:pPr>
            <a:r>
              <a:rPr lang="es-MX" sz="2400" b="1" dirty="0" smtClean="0">
                <a:solidFill>
                  <a:schemeClr val="bg1"/>
                </a:solidFill>
                <a:latin typeface="Agency FB" pitchFamily="34" charset="0"/>
              </a:rPr>
              <a:t>Educación Secundaria</a:t>
            </a:r>
          </a:p>
          <a:p>
            <a:pPr algn="ctr">
              <a:defRPr/>
            </a:pPr>
            <a:r>
              <a:rPr lang="es-MX" sz="2400" b="1" dirty="0" smtClean="0">
                <a:solidFill>
                  <a:schemeClr val="bg1"/>
                </a:solidFill>
                <a:latin typeface="Agency FB" pitchFamily="34" charset="0"/>
              </a:rPr>
              <a:t>Evaluación General de Conocimientos</a:t>
            </a:r>
            <a:endParaRPr lang="es-MX" sz="3200" b="1" dirty="0">
              <a:solidFill>
                <a:schemeClr val="bg1"/>
              </a:solidFill>
              <a:latin typeface="Agency FB" pitchFamily="34" charset="0"/>
            </a:endParaRPr>
          </a:p>
        </p:txBody>
      </p:sp>
      <p:sp>
        <p:nvSpPr>
          <p:cNvPr id="4" name="3 CuadroTexto"/>
          <p:cNvSpPr txBox="1"/>
          <p:nvPr/>
        </p:nvSpPr>
        <p:spPr>
          <a:xfrm>
            <a:off x="137310" y="1551371"/>
            <a:ext cx="3679513" cy="4401205"/>
          </a:xfrm>
          <a:prstGeom prst="rect">
            <a:avLst/>
          </a:prstGeom>
          <a:solidFill>
            <a:schemeClr val="bg1">
              <a:lumMod val="95000"/>
            </a:schemeClr>
          </a:solidFill>
        </p:spPr>
        <p:txBody>
          <a:bodyPr wrap="square" rtlCol="0">
            <a:spAutoFit/>
          </a:bodyPr>
          <a:lstStyle/>
          <a:p>
            <a:pPr algn="just"/>
            <a:r>
              <a:rPr lang="es-MX" sz="2000" b="1" dirty="0" smtClean="0">
                <a:latin typeface="Adobe Caslon Pro" pitchFamily="18" charset="0"/>
              </a:rPr>
              <a:t>Fundamento:</a:t>
            </a:r>
          </a:p>
          <a:p>
            <a:pPr algn="just"/>
            <a:endParaRPr lang="es-MX" sz="2000" b="1" dirty="0">
              <a:latin typeface="Adobe Caslon Pro" pitchFamily="18" charset="0"/>
            </a:endParaRPr>
          </a:p>
          <a:p>
            <a:pPr algn="just"/>
            <a:r>
              <a:rPr lang="es-MX" sz="2000" b="1" dirty="0" smtClean="0">
                <a:latin typeface="Adobe Caslon Pro" pitchFamily="18" charset="0"/>
              </a:rPr>
              <a:t>Acuerdo número </a:t>
            </a:r>
            <a:r>
              <a:rPr lang="es-MX" sz="2000" b="1" dirty="0">
                <a:latin typeface="Adobe Caslon Pro" pitchFamily="18" charset="0"/>
              </a:rPr>
              <a:t>648 por el que se establecen normas generales para la evaluación, acreditación, promoción y certificación en la educación </a:t>
            </a:r>
            <a:r>
              <a:rPr lang="es-MX" sz="2000" b="1" dirty="0" smtClean="0">
                <a:latin typeface="Adobe Caslon Pro" pitchFamily="18" charset="0"/>
              </a:rPr>
              <a:t>básica, publicado en el Diario Oficial de la Federación el 17 de agosto de 2012.</a:t>
            </a:r>
            <a:endParaRPr lang="es-MX" sz="2000" b="1" dirty="0">
              <a:latin typeface="Adobe Caslon Pro" pitchFamily="18" charset="0"/>
            </a:endParaRPr>
          </a:p>
          <a:p>
            <a:pPr algn="just"/>
            <a:endParaRPr lang="es-MX" sz="2000" b="1" dirty="0" smtClean="0">
              <a:latin typeface="Adobe Caslon Pro" pitchFamily="18" charset="0"/>
            </a:endParaRPr>
          </a:p>
          <a:p>
            <a:pPr algn="just"/>
            <a:endParaRPr lang="es-MX" sz="2000" b="1" dirty="0">
              <a:latin typeface="Adobe Caslon Pro" pitchFamily="18" charset="0"/>
            </a:endParaRPr>
          </a:p>
          <a:p>
            <a:pPr algn="just"/>
            <a:r>
              <a:rPr lang="es-MX" sz="2000" b="1" dirty="0" smtClean="0">
                <a:latin typeface="Adobe Caslon Pro" pitchFamily="18" charset="0"/>
              </a:rPr>
              <a:t>Artículo 15.4.- </a:t>
            </a:r>
            <a:r>
              <a:rPr lang="es-MX" sz="2000" dirty="0" smtClean="0">
                <a:latin typeface="Adobe Caslon Pro" pitchFamily="18" charset="0"/>
              </a:rPr>
              <a:t>Cuarto periodo: educación secundaria.</a:t>
            </a:r>
            <a:endParaRPr lang="es-MX" sz="2000" dirty="0">
              <a:latin typeface="Adobe Caslon Pro" pitchFamily="18" charset="0"/>
            </a:endParaRPr>
          </a:p>
        </p:txBody>
      </p:sp>
      <p:sp>
        <p:nvSpPr>
          <p:cNvPr id="5" name="4 CuadroTexto"/>
          <p:cNvSpPr txBox="1"/>
          <p:nvPr/>
        </p:nvSpPr>
        <p:spPr>
          <a:xfrm>
            <a:off x="4810998" y="765263"/>
            <a:ext cx="4285704" cy="5940088"/>
          </a:xfrm>
          <a:prstGeom prst="rect">
            <a:avLst/>
          </a:prstGeom>
          <a:solidFill>
            <a:schemeClr val="bg1">
              <a:lumMod val="95000"/>
            </a:schemeClr>
          </a:solidFill>
        </p:spPr>
        <p:txBody>
          <a:bodyPr wrap="square" rtlCol="0">
            <a:spAutoFit/>
          </a:bodyPr>
          <a:lstStyle/>
          <a:p>
            <a:pPr algn="ctr"/>
            <a:r>
              <a:rPr lang="es-ES" sz="2000" b="1" dirty="0">
                <a:latin typeface="Adobe Caslon Pro" pitchFamily="18" charset="0"/>
              </a:rPr>
              <a:t>Primero y Segundo</a:t>
            </a:r>
          </a:p>
          <a:p>
            <a:pPr algn="just"/>
            <a:r>
              <a:rPr lang="es-ES" sz="2000" dirty="0" smtClean="0">
                <a:latin typeface="Adobe Caslon Pro" pitchFamily="18" charset="0"/>
              </a:rPr>
              <a:t>E</a:t>
            </a:r>
            <a:r>
              <a:rPr lang="es-MX" sz="2000" dirty="0">
                <a:latin typeface="Adobe Caslon Pro" pitchFamily="18" charset="0"/>
              </a:rPr>
              <a:t>l alumno será promovido al siguiente grado, cuando</a:t>
            </a:r>
            <a:r>
              <a:rPr lang="es-MX" sz="2000" dirty="0" smtClean="0">
                <a:latin typeface="Adobe Caslon Pro" pitchFamily="18" charset="0"/>
              </a:rPr>
              <a:t>:</a:t>
            </a:r>
          </a:p>
          <a:p>
            <a:pPr algn="just"/>
            <a:r>
              <a:rPr lang="es-MX" sz="2000" dirty="0" smtClean="0">
                <a:latin typeface="Adobe Caslon Pro" pitchFamily="18" charset="0"/>
              </a:rPr>
              <a:t>…</a:t>
            </a:r>
          </a:p>
          <a:p>
            <a:pPr algn="just"/>
            <a:r>
              <a:rPr lang="es-MX" sz="2000" dirty="0" smtClean="0">
                <a:latin typeface="Adobe Caslon Pro" pitchFamily="18" charset="0"/>
              </a:rPr>
              <a:t>a.3</a:t>
            </a:r>
            <a:r>
              <a:rPr lang="es-MX" sz="2000" dirty="0">
                <a:latin typeface="Adobe Caslon Pro" pitchFamily="18" charset="0"/>
              </a:rPr>
              <a:t>)	Acredite en el establecimiento educativo una </a:t>
            </a:r>
            <a:r>
              <a:rPr lang="es-MX" sz="2000" b="1" dirty="0" smtClean="0">
                <a:latin typeface="Adobe Caslon Pro" pitchFamily="18" charset="0"/>
              </a:rPr>
              <a:t>Evaluación General </a:t>
            </a:r>
            <a:r>
              <a:rPr lang="es-MX" sz="2000" b="1" dirty="0">
                <a:latin typeface="Adobe Caslon Pro" pitchFamily="18" charset="0"/>
              </a:rPr>
              <a:t>de </a:t>
            </a:r>
            <a:r>
              <a:rPr lang="es-MX" sz="2000" b="1" dirty="0" smtClean="0">
                <a:latin typeface="Adobe Caslon Pro" pitchFamily="18" charset="0"/>
              </a:rPr>
              <a:t>Conocimientos </a:t>
            </a:r>
            <a:r>
              <a:rPr lang="es-MX" sz="2000" b="1" dirty="0">
                <a:latin typeface="Adobe Caslon Pro" pitchFamily="18" charset="0"/>
              </a:rPr>
              <a:t>del grado o grados </a:t>
            </a:r>
            <a:r>
              <a:rPr lang="es-MX" sz="2000" dirty="0">
                <a:latin typeface="Adobe Caslon Pro" pitchFamily="18" charset="0"/>
              </a:rPr>
              <a:t>de la educación secundaria en los que conserve asignaturas no acreditadas</a:t>
            </a:r>
            <a:r>
              <a:rPr lang="es-MX" sz="2000" dirty="0" smtClean="0">
                <a:latin typeface="Adobe Caslon Pro" pitchFamily="18" charset="0"/>
              </a:rPr>
              <a:t>.</a:t>
            </a:r>
          </a:p>
          <a:p>
            <a:pPr algn="just"/>
            <a:endParaRPr lang="es-MX" sz="2000" dirty="0" smtClean="0">
              <a:latin typeface="Adobe Caslon Pro" pitchFamily="18" charset="0"/>
            </a:endParaRPr>
          </a:p>
          <a:p>
            <a:pPr algn="ctr"/>
            <a:r>
              <a:rPr lang="es-MX" sz="2000" b="1" dirty="0" smtClean="0">
                <a:latin typeface="Adobe Caslon Pro" pitchFamily="18" charset="0"/>
              </a:rPr>
              <a:t>Tercero</a:t>
            </a:r>
          </a:p>
          <a:p>
            <a:pPr algn="just"/>
            <a:r>
              <a:rPr lang="es-MX" sz="2000" dirty="0" smtClean="0">
                <a:latin typeface="Adobe Caslon Pro" pitchFamily="18" charset="0"/>
              </a:rPr>
              <a:t>El </a:t>
            </a:r>
            <a:r>
              <a:rPr lang="es-MX" sz="2000" dirty="0">
                <a:latin typeface="Adobe Caslon Pro" pitchFamily="18" charset="0"/>
              </a:rPr>
              <a:t>alumno acreditará la educación secundaria, cuando</a:t>
            </a:r>
            <a:r>
              <a:rPr lang="es-MX" sz="2000" dirty="0" smtClean="0">
                <a:latin typeface="Adobe Caslon Pro" pitchFamily="18" charset="0"/>
              </a:rPr>
              <a:t>:</a:t>
            </a:r>
          </a:p>
          <a:p>
            <a:pPr algn="just"/>
            <a:endParaRPr lang="es-MX" sz="2000" dirty="0">
              <a:latin typeface="Adobe Caslon Pro" pitchFamily="18" charset="0"/>
            </a:endParaRPr>
          </a:p>
          <a:p>
            <a:pPr algn="just"/>
            <a:r>
              <a:rPr lang="es-ES" sz="2000" dirty="0">
                <a:latin typeface="Adobe Caslon Pro" pitchFamily="18" charset="0"/>
              </a:rPr>
              <a:t>a.2)	Acredite una evaluación general de conocimientos del tercer grado de la educación secundaria y se encuentren acreditadas todas las asignaturas de primer y segundo </a:t>
            </a:r>
            <a:r>
              <a:rPr lang="es-ES" sz="2000" dirty="0" smtClean="0">
                <a:latin typeface="Adobe Caslon Pro" pitchFamily="18" charset="0"/>
              </a:rPr>
              <a:t>grado.</a:t>
            </a:r>
            <a:endParaRPr lang="es-MX" sz="2000" dirty="0">
              <a:latin typeface="Adobe Caslon Pro" pitchFamily="18" charset="0"/>
            </a:endParaRPr>
          </a:p>
        </p:txBody>
      </p:sp>
      <p:sp>
        <p:nvSpPr>
          <p:cNvPr id="6" name="5 Flecha derecha"/>
          <p:cNvSpPr/>
          <p:nvPr/>
        </p:nvSpPr>
        <p:spPr>
          <a:xfrm>
            <a:off x="3816824" y="3133332"/>
            <a:ext cx="978408" cy="484632"/>
          </a:xfrm>
          <a:prstGeom prst="rightArrow">
            <a:avLst/>
          </a:prstGeom>
          <a:solidFill>
            <a:srgbClr val="C00000"/>
          </a:solidFill>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sz="200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197</TotalTime>
  <Words>1311</Words>
  <Application>Microsoft Office PowerPoint</Application>
  <PresentationFormat>Presentación en pantalla (4:3)</PresentationFormat>
  <Paragraphs>173</Paragraphs>
  <Slides>13</Slides>
  <Notes>0</Notes>
  <HiddenSlides>0</HiddenSlides>
  <MMClips>0</MMClips>
  <ScaleCrop>false</ScaleCrop>
  <HeadingPairs>
    <vt:vector size="4" baseType="variant">
      <vt:variant>
        <vt:lpstr>Tema</vt:lpstr>
      </vt:variant>
      <vt:variant>
        <vt:i4>1</vt:i4>
      </vt:variant>
      <vt:variant>
        <vt:lpstr>Títulos de diapositiva</vt:lpstr>
      </vt:variant>
      <vt:variant>
        <vt:i4>13</vt:i4>
      </vt:variant>
    </vt:vector>
  </HeadingPairs>
  <TitlesOfParts>
    <vt:vector size="14" baseType="lpstr">
      <vt:lpstr>Tema de Office</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vector>
  </TitlesOfParts>
  <Company>USEBEQ</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Texto</dc:title>
  <dc:creator>Arlen</dc:creator>
  <cp:lastModifiedBy>HP</cp:lastModifiedBy>
  <cp:revision>22</cp:revision>
  <dcterms:created xsi:type="dcterms:W3CDTF">2012-03-29T19:10:32Z</dcterms:created>
  <dcterms:modified xsi:type="dcterms:W3CDTF">2013-05-31T01:48:12Z</dcterms:modified>
</cp:coreProperties>
</file>